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9" r:id="rId15"/>
    <p:sldId id="318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335" r:id="rId32"/>
    <p:sldId id="336" r:id="rId33"/>
    <p:sldId id="337" r:id="rId34"/>
    <p:sldId id="338" r:id="rId35"/>
    <p:sldId id="339" r:id="rId36"/>
    <p:sldId id="340" r:id="rId37"/>
    <p:sldId id="341" r:id="rId38"/>
    <p:sldId id="342" r:id="rId39"/>
    <p:sldId id="343" r:id="rId40"/>
    <p:sldId id="344" r:id="rId41"/>
    <p:sldId id="345" r:id="rId42"/>
    <p:sldId id="346" r:id="rId43"/>
    <p:sldId id="347" r:id="rId44"/>
    <p:sldId id="348" r:id="rId45"/>
    <p:sldId id="349" r:id="rId46"/>
    <p:sldId id="350" r:id="rId47"/>
    <p:sldId id="351" r:id="rId48"/>
    <p:sldId id="352" r:id="rId49"/>
    <p:sldId id="353" r:id="rId50"/>
    <p:sldId id="354" r:id="rId51"/>
    <p:sldId id="355" r:id="rId52"/>
    <p:sldId id="356" r:id="rId53"/>
    <p:sldId id="357" r:id="rId54"/>
    <p:sldId id="358" r:id="rId55"/>
    <p:sldId id="359" r:id="rId56"/>
    <p:sldId id="360" r:id="rId57"/>
    <p:sldId id="361" r:id="rId58"/>
    <p:sldId id="362" r:id="rId59"/>
    <p:sldId id="363" r:id="rId60"/>
    <p:sldId id="364" r:id="rId61"/>
    <p:sldId id="365" r:id="rId62"/>
    <p:sldId id="366" r:id="rId63"/>
    <p:sldId id="367" r:id="rId64"/>
    <p:sldId id="368" r:id="rId65"/>
    <p:sldId id="369" r:id="rId66"/>
    <p:sldId id="370" r:id="rId67"/>
    <p:sldId id="371" r:id="rId68"/>
    <p:sldId id="372" r:id="rId69"/>
    <p:sldId id="373" r:id="rId70"/>
    <p:sldId id="374" r:id="rId71"/>
    <p:sldId id="375" r:id="rId72"/>
    <p:sldId id="376" r:id="rId73"/>
    <p:sldId id="377" r:id="rId74"/>
    <p:sldId id="378" r:id="rId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4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BB858-FA5B-379D-0946-23866BAEAF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F17853-910B-6E2C-A1D6-4DB180B3CF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A2BE79-246C-42DE-8E45-E82480596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6C17-484E-400B-9158-9348F5E61482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001FD9-1836-811B-BFEC-C7CA3EC3B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F77160-A0BC-7D24-EE37-8AF1F3D56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E273-168F-42CB-A554-10EC9A5D40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2704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0E61A-9D54-0A3B-2538-C483D9474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C5E342-AA0B-4CE1-205B-B22A6CF9A6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21AB8A-9E7F-EC78-A230-CB5591013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6C17-484E-400B-9158-9348F5E61482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A8180F-DCB6-5B8E-3D82-438DFF084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B4A28-219F-AECE-3921-2B9F3E5BB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E273-168F-42CB-A554-10EC9A5D40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897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421AA9-F3DB-2FD9-6F18-B9A74125EDA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C4A3B3-E24A-CE97-A810-1296B78DE5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20312D-3422-5F95-6F9B-4C0D543E4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6C17-484E-400B-9158-9348F5E61482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CBBDC2-B122-921F-6614-B2F1D4001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4A0F27-CCBB-A5C4-9A68-9774BC342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E273-168F-42CB-A554-10EC9A5D40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80252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7143C1-B517-28AE-D348-0F2CB9550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AFA32-7900-4D1E-9631-1A06A39C3B7E}" type="datetimeFigureOut">
              <a:rPr lang="en-US"/>
              <a:pPr>
                <a:defRPr/>
              </a:pPr>
              <a:t>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F8FADC-FBBA-77EB-3199-9236E0121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0630CF-6094-C223-4A76-58C5190D1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F12AA-2C79-40EB-BEAF-18745FB4DD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6615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70C90F-AC37-0C84-294E-838572F3C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17667-AF3F-4A65-BB0C-5D4D7D581247}" type="datetimeFigureOut">
              <a:rPr lang="en-US"/>
              <a:pPr>
                <a:defRPr/>
              </a:pPr>
              <a:t>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1E0821-26A1-DD95-9170-50E19BC67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EA7DF5-9C2F-B536-10CE-1EFFFAADE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1BF3DD-7868-497A-875E-14417BBD4D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15557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824937-95B5-0ADF-D7B4-8F42B6D0F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93B11-3C3C-4979-9F21-406F311D7186}" type="datetimeFigureOut">
              <a:rPr lang="en-US"/>
              <a:pPr>
                <a:defRPr/>
              </a:pPr>
              <a:t>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9FF25F-C151-D474-5479-4F4B99DF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0D8AFC-E4DD-E600-7C9F-9F8F7F4ED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3C97D5-C291-4FCF-B165-DE2477AC3B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16749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DF66991-0505-718B-6F29-22E473217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D7AA9-0CDE-4F67-A884-BC658135FCCE}" type="datetimeFigureOut">
              <a:rPr lang="en-US"/>
              <a:pPr>
                <a:defRPr/>
              </a:pPr>
              <a:t>1/18/2024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24A02E9-A1C6-8559-EE30-DF86B6425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90F53A6-8D47-0C89-CFA6-8C0A4DE5B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E62375-E9EA-477D-B983-B22D851F77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8876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8B4F559-D320-7393-38FF-22D1C5CF3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04438-CB83-490A-B927-397B2606C73A}" type="datetimeFigureOut">
              <a:rPr lang="en-US"/>
              <a:pPr>
                <a:defRPr/>
              </a:pPr>
              <a:t>1/18/2024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2F70F7D-FDCD-9301-5FF1-B9971243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B32D544-A9F3-1256-8E43-752D747C9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E3229-09A2-4C3F-840B-FEC5763314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5134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75AC721-6D4F-0F7E-5A20-FDDF34D41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4ED6A-4BF6-483D-BE95-877BFE91DE24}" type="datetimeFigureOut">
              <a:rPr lang="en-US"/>
              <a:pPr>
                <a:defRPr/>
              </a:pPr>
              <a:t>1/18/2024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60FDA6C-4F68-384C-1753-BA70EC7A9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1D11150-4E04-2652-C29F-5AB511F24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C36AFB-913B-4952-A256-A5ADFCC4F2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87992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060BF94-7FF1-5233-263A-EE3540BFC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2DB6F-DE95-49D8-B5AF-006EFF858E07}" type="datetimeFigureOut">
              <a:rPr lang="en-US"/>
              <a:pPr>
                <a:defRPr/>
              </a:pPr>
              <a:t>1/18/2024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E24AC07-7706-3956-956E-A7C7BAFE9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6107E47-FE85-9CF8-FFDC-C619ADC9B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900F82-9081-45F0-AD3C-1124814195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59691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5AEF570-3FF0-6A55-D8F6-E804A0BC3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D845D-69D6-4E7E-B5CC-36060565332E}" type="datetimeFigureOut">
              <a:rPr lang="en-US"/>
              <a:pPr>
                <a:defRPr/>
              </a:pPr>
              <a:t>1/18/2024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3B0C9F9-0407-0B91-B84F-972092B0F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1AFC113-16B5-E366-9FA6-9DFA8E6F3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CFABCE-DF50-4857-9185-3A3019D3CF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9896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4188BB-13C5-DF1F-7BD5-D09A3754F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B4CE7B-6F7B-0AAA-0EF2-5E7E0E70A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BC80D5-CDA5-3E7C-59C9-4E89D44D0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6C17-484E-400B-9158-9348F5E61482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DE238C-1105-6340-E4EA-AE40DDBC6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12930C-00D8-33C7-34CE-C2EA7A9F1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E273-168F-42CB-A554-10EC9A5D40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68902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7CFE2E-9FA4-EEB5-8DA9-D76732687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EB48B-5FA7-4527-84CD-5660906664B0}" type="datetimeFigureOut">
              <a:rPr lang="en-US"/>
              <a:pPr>
                <a:defRPr/>
              </a:pPr>
              <a:t>1/18/2024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48F4F22-9303-8760-2F92-543B860CE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83583C2-E4D2-B4B5-3F33-EAF724043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7C6D0-20B3-4B00-81F0-060D640DC5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93993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DD852A-6E34-924F-936B-BF3FE2FF8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7D0F4-C2F0-4B79-9BB8-A72CF6DAC4CC}" type="datetimeFigureOut">
              <a:rPr lang="en-US"/>
              <a:pPr>
                <a:defRPr/>
              </a:pPr>
              <a:t>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E0B1-A1BB-EACC-62F7-4F44B254F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81D50A-FBDE-2E38-B6DC-8E37903DF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3DC7FF-2401-45AA-A333-5581E701EF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23317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FAFB92-2404-D045-0D6B-9585704AF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4B681-FE74-4992-A26B-3C9E8F2AC233}" type="datetimeFigureOut">
              <a:rPr lang="en-US"/>
              <a:pPr>
                <a:defRPr/>
              </a:pPr>
              <a:t>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3AB417-9319-00D5-2BF7-19A6CC744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68EE60-A322-6D47-CFCA-900E11A03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54E53-EDD6-4438-95CB-2687B581F2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6441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B44A9-AF50-2761-379B-D67194FD2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F8B972-3B96-1620-B1DE-62904B058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B96AAC-C69E-8351-A679-F77035F35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6C17-484E-400B-9158-9348F5E61482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BAFCA-79EE-0443-017B-5E34BF652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9E6D76-4CA3-25CE-2281-E65876CCA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E273-168F-42CB-A554-10EC9A5D40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45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B519D-9929-D50C-1D60-F36CB4C4E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91CC19-18AF-CC57-B674-95D5B0D22B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414154-E18C-A519-0B9D-6985EA9B0E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031C68-0305-6EB4-BB62-ADA67EB32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6C17-484E-400B-9158-9348F5E61482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4F3E0-B623-F67C-71F8-0C620A88D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F08688-7A65-0304-A8F9-1D75F1A1A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E273-168F-42CB-A554-10EC9A5D40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1772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B1F37-8AD0-B60E-EC39-F4062935B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6A12B3-99E8-DE6A-1528-A77D1832F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E92FEF-F113-9F1F-89A6-2BFAB12A8E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33C483-D58A-761E-CD77-4F3B2D5EC0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039B50-E0CC-BB4F-C29E-195A4766D3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419EE8-59F8-0173-9C15-1F40B5457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6C17-484E-400B-9158-9348F5E61482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440AE40-BF2B-1E35-CAB2-E9B9F55AA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DDAC5B-4123-F3E5-3F73-1CAE1D597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E273-168F-42CB-A554-10EC9A5D40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5352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0C616-9DC1-B42B-B677-4BAC514A2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FD5076-3A2E-6896-95CC-682B7830A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6C17-484E-400B-9158-9348F5E61482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04DCE7-203B-0805-B020-CE46F158A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16A98C-A52F-5EE8-A52E-D7D5B6BCB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E273-168F-42CB-A554-10EC9A5D40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1930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66547B-FFB2-06E3-282A-19E073AA3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6C17-484E-400B-9158-9348F5E61482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8DFAE1-8FD6-C022-91F8-7BB630CEF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3F7820-6645-FE00-30C4-457543818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E273-168F-42CB-A554-10EC9A5D40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5289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33F10-8DB6-EB35-1683-DA0342452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26EF32-E973-3F89-D7D6-90064A304E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0A0FD0-E59A-0120-A6CE-12F1F32D62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5551B9-3916-E3BD-AFBC-032FF2CD5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6C17-484E-400B-9158-9348F5E61482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32E6D-10F1-E6E3-BFE4-9B93F7EB3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2DAC91-6E76-7E5A-4031-EF9C5B725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E273-168F-42CB-A554-10EC9A5D40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874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7B01C0-5466-7ED8-900C-1E61A56AF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88A6E1-1B35-B149-9031-F0AD33FF2B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586A12-11F3-E55A-4EE5-56BD243426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E122F0-3D4B-78EC-CE51-0D4293E53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6C17-484E-400B-9158-9348F5E61482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3DE163-4092-22EA-1B5E-11D9DBE9D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95D953-9329-C082-BD8E-68D375846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E273-168F-42CB-A554-10EC9A5D40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7477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D8BC70-BCBC-1F81-9CA9-319096E75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2E57A3-70C2-2203-E9DA-01B34864CF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E61A37-3C84-90B3-2847-87FF9E7BE1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8E6C17-484E-400B-9158-9348F5E61482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B0DBC8-0D32-C50E-70B0-0707ADF83A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4E9AB-D036-9A2F-9DB3-C3DE2800FE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DE273-168F-42CB-A554-10EC9A5D40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4939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32F644D-7CD1-11C8-5F81-733CEED58B7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CC560FC-8318-CF16-D148-226D8533BD0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241B4C-0720-8D80-4400-9DFDAC794F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21561E7-D959-4AA3-8388-7E07F315075A}" type="datetimeFigureOut">
              <a:rPr lang="en-US"/>
              <a:pPr>
                <a:defRPr/>
              </a:pPr>
              <a:t>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93889B-E527-8740-B6CB-443B553870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13F1E5-6670-B43E-2EFC-9BAB153F86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E7474C8B-433D-4713-9F2B-E227CBCA04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719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jpe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95272-48A7-8865-4682-7362EEE18E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RS"/>
              <a:t>Cornea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F38C4B-7426-0DB4-B47F-F27EAB35F1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RS"/>
              <a:t>Tatjana Sarenac Vulovic, MD PhD</a:t>
            </a:r>
          </a:p>
          <a:p>
            <a:r>
              <a:rPr lang="sr-Latn-RS"/>
              <a:t>Faculty of medical sciences</a:t>
            </a:r>
          </a:p>
          <a:p>
            <a:r>
              <a:rPr lang="sr-Latn-RS"/>
              <a:t>University of Kragujevac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2688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E7EB5-52EB-0A20-5DBD-8CD65A0F0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38E475-AAAF-F3A2-68C3-917DB00AD7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It separates the stroma from the endothelium-the basement membrane of the endothelium</a:t>
            </a:r>
          </a:p>
          <a:p>
            <a:r>
              <a:rPr lang="en-GB"/>
              <a:t>10 microns</a:t>
            </a:r>
          </a:p>
          <a:p>
            <a:r>
              <a:rPr lang="en-GB"/>
              <a:t>The result of the secretory activity of the endothelium</a:t>
            </a:r>
          </a:p>
          <a:p>
            <a:r>
              <a:rPr lang="en-GB"/>
              <a:t>It is easily separated from the surrounding structures</a:t>
            </a:r>
          </a:p>
          <a:p>
            <a:r>
              <a:rPr lang="en-GB"/>
              <a:t>It regenerates</a:t>
            </a:r>
          </a:p>
          <a:p>
            <a:r>
              <a:rPr lang="en-GB"/>
              <a:t>Collagen fibrils tightly connected in the form of a mesh - very strong</a:t>
            </a:r>
          </a:p>
          <a:p>
            <a:r>
              <a:rPr lang="en-GB"/>
              <a:t>It thickens during life and after some pathological processes</a:t>
            </a:r>
          </a:p>
        </p:txBody>
      </p:sp>
    </p:spTree>
    <p:extLst>
      <p:ext uri="{BB962C8B-B14F-4D97-AF65-F5344CB8AC3E}">
        <p14:creationId xmlns:p14="http://schemas.microsoft.com/office/powerpoint/2010/main" val="3749185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BB898-50DD-AB79-BA6D-A9BC770D5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/>
              <a:t>Posterior border membrane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36A5EA-9734-91DD-98B2-99DCE43EB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It separates the stroma from the endothelium-the basement membrane of the endothelium</a:t>
            </a:r>
          </a:p>
          <a:p>
            <a:r>
              <a:rPr lang="en-GB"/>
              <a:t>10 microns</a:t>
            </a:r>
          </a:p>
          <a:p>
            <a:r>
              <a:rPr lang="en-GB"/>
              <a:t>The result of the secretory activity of the endothelium</a:t>
            </a:r>
          </a:p>
          <a:p>
            <a:r>
              <a:rPr lang="en-GB"/>
              <a:t>It is easily separated from the surrounding structures</a:t>
            </a:r>
          </a:p>
          <a:p>
            <a:r>
              <a:rPr lang="en-GB"/>
              <a:t>It regenerates</a:t>
            </a:r>
          </a:p>
          <a:p>
            <a:r>
              <a:rPr lang="en-GB"/>
              <a:t>Collagen fibrils tightly connected in the form of a mesh - very strong</a:t>
            </a:r>
          </a:p>
          <a:p>
            <a:r>
              <a:rPr lang="en-GB"/>
              <a:t>It thickens during life and after some pathological processes</a:t>
            </a:r>
          </a:p>
        </p:txBody>
      </p:sp>
    </p:spTree>
    <p:extLst>
      <p:ext uri="{BB962C8B-B14F-4D97-AF65-F5344CB8AC3E}">
        <p14:creationId xmlns:p14="http://schemas.microsoft.com/office/powerpoint/2010/main" val="1999638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175F5-0344-40A4-5592-11E0B548C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Endothelium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AC47FF-E8C2-4F84-8D94-580A1F08AD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/>
              <a:t>One layer of uniform hexagonal cells</a:t>
            </a:r>
          </a:p>
          <a:p>
            <a:r>
              <a:rPr lang="en-GB"/>
              <a:t>500000 cells, the number decreases with age</a:t>
            </a:r>
          </a:p>
          <a:p>
            <a:endParaRPr lang="en-GB"/>
          </a:p>
          <a:p>
            <a:r>
              <a:rPr lang="en-GB"/>
              <a:t>Role in the process of normal corneal hydration - endothelial pump - expels ions... osmosis - expels water into the anterior chamber of the eye</a:t>
            </a:r>
          </a:p>
          <a:p>
            <a:r>
              <a:rPr lang="en-GB"/>
              <a:t>Intense metabolic activity</a:t>
            </a:r>
          </a:p>
          <a:p>
            <a:r>
              <a:rPr lang="en-GB"/>
              <a:t>They do not have the ability to regenerate</a:t>
            </a:r>
          </a:p>
          <a:p>
            <a:r>
              <a:rPr lang="en-GB"/>
              <a:t>Pleomorphism - changing the shape of the remaining cells after trauma - in minor defects</a:t>
            </a:r>
          </a:p>
          <a:p>
            <a:r>
              <a:rPr lang="en-GB"/>
              <a:t>Larger defects - water influx - corneal edema</a:t>
            </a:r>
          </a:p>
        </p:txBody>
      </p:sp>
    </p:spTree>
    <p:extLst>
      <p:ext uri="{BB962C8B-B14F-4D97-AF65-F5344CB8AC3E}">
        <p14:creationId xmlns:p14="http://schemas.microsoft.com/office/powerpoint/2010/main" val="33941443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EE6D0AA3-185E-D86A-6A28-92C98A49D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5363" name="Content Placeholder 3" descr="corneal-endothelium-ostrich.gif">
            <a:extLst>
              <a:ext uri="{FF2B5EF4-FFF2-40B4-BE49-F238E27FC236}">
                <a16:creationId xmlns:a16="http://schemas.microsoft.com/office/drawing/2014/main" id="{23A579AA-565B-E6D4-EC5A-C73339EFEB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22600" y="1600201"/>
            <a:ext cx="6146800" cy="4525963"/>
          </a:xfrm>
        </p:spPr>
      </p:pic>
    </p:spTree>
  </p:cSld>
  <p:clrMapOvr>
    <a:masterClrMapping/>
  </p:clrMapOvr>
  <p:transition advTm="14617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EE538-9F80-60A9-1984-FEF975715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/>
              <a:t>Innervation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C6CDF-7D82-8A5B-33F1-2CA9BE8B76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Trigeminal nerve-sensitive innervation</a:t>
            </a:r>
          </a:p>
          <a:p>
            <a:r>
              <a:rPr lang="en-GB"/>
              <a:t>Basic nerve plexus - stroma - 2-4mm from the limbus of the cornea</a:t>
            </a:r>
          </a:p>
          <a:p>
            <a:r>
              <a:rPr lang="en-GB"/>
              <a:t>The subepithelial nerve plexus - between the epithelium and Baumann's membrane - goes to the very surface of the epithelial layer</a:t>
            </a:r>
          </a:p>
          <a:p>
            <a:r>
              <a:rPr lang="en-GB"/>
              <a:t>Pain, epiphora, photophobia</a:t>
            </a:r>
          </a:p>
        </p:txBody>
      </p:sp>
    </p:spTree>
    <p:extLst>
      <p:ext uri="{BB962C8B-B14F-4D97-AF65-F5344CB8AC3E}">
        <p14:creationId xmlns:p14="http://schemas.microsoft.com/office/powerpoint/2010/main" val="34520690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D792F6E0-F117-5ADA-3BCD-38338F26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7411" name="Content Placeholder 4" descr="Figure-1-Three-dimensional-representation-of-the-innervation-of-the-human-cornea15BEP.png">
            <a:extLst>
              <a:ext uri="{FF2B5EF4-FFF2-40B4-BE49-F238E27FC236}">
                <a16:creationId xmlns:a16="http://schemas.microsoft.com/office/drawing/2014/main" id="{0DDFAF3D-FF4F-0C95-ED12-16980875849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1200" y="2366964"/>
            <a:ext cx="4038600" cy="2992437"/>
          </a:xfrm>
        </p:spPr>
      </p:pic>
      <p:pic>
        <p:nvPicPr>
          <p:cNvPr id="17412" name="Content Placeholder 7" descr="anatomy-and-physiology-of-cornea-43-638 iner.jpg">
            <a:extLst>
              <a:ext uri="{FF2B5EF4-FFF2-40B4-BE49-F238E27FC236}">
                <a16:creationId xmlns:a16="http://schemas.microsoft.com/office/drawing/2014/main" id="{C614721C-FA54-E70B-D043-61C1267664B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72200" y="2347914"/>
            <a:ext cx="4038600" cy="3030537"/>
          </a:xfrm>
        </p:spPr>
      </p:pic>
    </p:spTree>
  </p:cSld>
  <p:clrMapOvr>
    <a:masterClrMapping/>
  </p:clrMapOvr>
  <p:transition advTm="12177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A2770-3715-2717-75AC-9C74366C7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Limbus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7D2C35-26E8-3FB3-6536-744D6B3495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Semitransparent and vascularized zone towards the white</a:t>
            </a:r>
          </a:p>
          <a:p>
            <a:r>
              <a:rPr lang="en-GB"/>
              <a:t>Limbus epithelium - the transition between the epithelium of the cornea and the cornea</a:t>
            </a:r>
          </a:p>
          <a:p>
            <a:r>
              <a:rPr lang="en-GB"/>
              <a:t>The upper and lower parts of the progenitor cell stem</a:t>
            </a:r>
          </a:p>
          <a:p>
            <a:r>
              <a:rPr lang="en-GB"/>
              <a:t>They do not allow the corneal epithelium to move to the cornea</a:t>
            </a:r>
          </a:p>
          <a:p>
            <a:r>
              <a:rPr lang="en-GB"/>
              <a:t>Loss of stem cells - long-lasting defects</a:t>
            </a:r>
          </a:p>
          <a:p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208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317EAC76-E946-0625-CF9C-B1E9C6D49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9459" name="Content Placeholder 3" descr="The_human_limbus..jpg">
            <a:extLst>
              <a:ext uri="{FF2B5EF4-FFF2-40B4-BE49-F238E27FC236}">
                <a16:creationId xmlns:a16="http://schemas.microsoft.com/office/drawing/2014/main" id="{C5207033-43B6-E0D2-FED2-DE7452D6CE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36875" y="1600201"/>
            <a:ext cx="6318250" cy="4525963"/>
          </a:xfrm>
        </p:spPr>
      </p:pic>
    </p:spTree>
  </p:cSld>
  <p:clrMapOvr>
    <a:masterClrMapping/>
  </p:clrMapOvr>
  <p:transition advTm="19257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5BE30-5A93-DCF6-615D-F205968C9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B148B-C5FD-9CA2-0F91-E4914B0526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+43 dioptre power converging lens</a:t>
            </a:r>
          </a:p>
          <a:p>
            <a:r>
              <a:rPr lang="en-GB"/>
              <a:t>70% of the refractive power of the eye</a:t>
            </a:r>
          </a:p>
          <a:p>
            <a:r>
              <a:rPr lang="en-GB"/>
              <a:t>Gives firmness to the eyeball</a:t>
            </a:r>
          </a:p>
          <a:p>
            <a:r>
              <a:rPr lang="en-GB"/>
              <a:t>Protects the inside of the eye from external factors</a:t>
            </a:r>
          </a:p>
          <a:p>
            <a:r>
              <a:rPr lang="en-GB"/>
              <a:t>With sclera and normal eye pressure, it maintains the normal shape of the eyeball</a:t>
            </a:r>
          </a:p>
        </p:txBody>
      </p:sp>
    </p:spTree>
    <p:extLst>
      <p:ext uri="{BB962C8B-B14F-4D97-AF65-F5344CB8AC3E}">
        <p14:creationId xmlns:p14="http://schemas.microsoft.com/office/powerpoint/2010/main" val="9014126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FF932-FEFC-3DC7-9BC7-37957A479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Semiology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528D0C-425D-C798-7E48-6DC1FB181A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Erosion</a:t>
            </a:r>
          </a:p>
          <a:p>
            <a:r>
              <a:rPr lang="en-GB"/>
              <a:t>Corneal filaments</a:t>
            </a:r>
          </a:p>
          <a:p>
            <a:r>
              <a:rPr lang="en-GB"/>
              <a:t>Corneal ulceration</a:t>
            </a:r>
          </a:p>
          <a:p>
            <a:r>
              <a:rPr lang="en-GB"/>
              <a:t>Facet</a:t>
            </a:r>
          </a:p>
          <a:p>
            <a:r>
              <a:rPr lang="en-GB"/>
              <a:t>Infiltrate</a:t>
            </a:r>
          </a:p>
          <a:p>
            <a:r>
              <a:rPr lang="en-GB"/>
              <a:t>Edema</a:t>
            </a:r>
          </a:p>
          <a:p>
            <a:r>
              <a:rPr lang="en-GB"/>
              <a:t>Hydrops</a:t>
            </a:r>
          </a:p>
          <a:p>
            <a:r>
              <a:rPr lang="en-GB"/>
              <a:t>Vascularization</a:t>
            </a:r>
          </a:p>
        </p:txBody>
      </p:sp>
    </p:spTree>
    <p:extLst>
      <p:ext uri="{BB962C8B-B14F-4D97-AF65-F5344CB8AC3E}">
        <p14:creationId xmlns:p14="http://schemas.microsoft.com/office/powerpoint/2010/main" val="2676234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3AFC9-1D7E-43A7-42D6-394E8CFF5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09AB7D-6ADA-699F-CBB6-91144E769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/>
              <a:t>The cornea is the front, transparent, avascular part of the outer covering of the eye</a:t>
            </a:r>
          </a:p>
          <a:p>
            <a:endParaRPr lang="en-GB"/>
          </a:p>
          <a:p>
            <a:r>
              <a:rPr lang="en-GB"/>
              <a:t>Ball section - curvature of the front surface - 7.8mm; back surface - 6.8mm</a:t>
            </a:r>
          </a:p>
          <a:p>
            <a:r>
              <a:rPr lang="en-GB"/>
              <a:t>Horizontal diameter 11-12mm</a:t>
            </a:r>
          </a:p>
          <a:p>
            <a:r>
              <a:rPr lang="en-GB"/>
              <a:t>Vertical diameter 10-11mm</a:t>
            </a:r>
          </a:p>
          <a:p>
            <a:r>
              <a:rPr lang="en-GB"/>
              <a:t>Central thickness 0.5-0.6mm</a:t>
            </a:r>
          </a:p>
          <a:p>
            <a:r>
              <a:rPr lang="en-GB"/>
              <a:t>Peripheral thickness 1.1-1.2mm</a:t>
            </a:r>
          </a:p>
          <a:p>
            <a:endParaRPr lang="en-GB"/>
          </a:p>
          <a:p>
            <a:r>
              <a:rPr lang="en-GB"/>
              <a:t>The refractive index is 1.33</a:t>
            </a:r>
          </a:p>
          <a:p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3431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5ADBA-2EAF-0888-5886-B4A486AD7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Erosio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F0F83B-5E60-AA9E-E163-C390948BC6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Limited epithelial defect</a:t>
            </a:r>
          </a:p>
          <a:p>
            <a:r>
              <a:rPr lang="en-GB"/>
              <a:t>Trauma, but a clinical sign of illness</a:t>
            </a:r>
          </a:p>
          <a:p>
            <a:r>
              <a:rPr lang="en-GB"/>
              <a:t>THE PAIN</a:t>
            </a:r>
          </a:p>
          <a:p>
            <a:r>
              <a:rPr lang="en-GB"/>
              <a:t>Easier penetration of microorganisms</a:t>
            </a:r>
          </a:p>
          <a:p>
            <a:r>
              <a:rPr lang="en-GB"/>
              <a:t>It is diagnosed by fluorescein staining</a:t>
            </a:r>
          </a:p>
          <a:p>
            <a:r>
              <a:rPr lang="en-GB"/>
              <a:t>It heals spontaneously, but it can also become infected - infection and infiltration</a:t>
            </a:r>
          </a:p>
        </p:txBody>
      </p:sp>
    </p:spTree>
    <p:extLst>
      <p:ext uri="{BB962C8B-B14F-4D97-AF65-F5344CB8AC3E}">
        <p14:creationId xmlns:p14="http://schemas.microsoft.com/office/powerpoint/2010/main" val="15947585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1F7B492B-0744-BF83-FB27-32EAFA803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3555" name="Content Placeholder 3" descr="u05-01-9781455776443.jpg">
            <a:extLst>
              <a:ext uri="{FF2B5EF4-FFF2-40B4-BE49-F238E27FC236}">
                <a16:creationId xmlns:a16="http://schemas.microsoft.com/office/drawing/2014/main" id="{46B7B1C1-1EA0-5742-7018-89B819CF03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77001" y="3581400"/>
            <a:ext cx="3617913" cy="3017838"/>
          </a:xfrm>
        </p:spPr>
      </p:pic>
      <p:pic>
        <p:nvPicPr>
          <p:cNvPr id="23556" name="Picture 4" descr="corneal abrasion.jpg">
            <a:extLst>
              <a:ext uri="{FF2B5EF4-FFF2-40B4-BE49-F238E27FC236}">
                <a16:creationId xmlns:a16="http://schemas.microsoft.com/office/drawing/2014/main" id="{B30C106D-F618-9DB6-4466-901CC30D07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1" y="1066800"/>
            <a:ext cx="3648075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25937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8B3C4C-D1B7-266C-4136-01A9D9F7A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Filaments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FB854-1D4F-15B7-450B-BDAD95E6F3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Short mucin-like formations lined with epithelial cells, one end attached to the surface of the cornea</a:t>
            </a:r>
          </a:p>
          <a:p>
            <a:r>
              <a:rPr lang="en-GB"/>
              <a:t>Movement with blinking - feeling of a foreign body</a:t>
            </a:r>
          </a:p>
          <a:p>
            <a:r>
              <a:rPr lang="en-GB"/>
              <a:t>Dyeing Rose Bengal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B39E8C-4205-E9F6-C269-5DECC29F8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428" y="4176117"/>
            <a:ext cx="2761727" cy="21033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EE5FD78-6984-98AC-F084-6BBBEE39B6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5752" y="4084669"/>
            <a:ext cx="3383573" cy="219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8287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E9466-8BB4-6A34-B19D-7ACF55A99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Ulcerations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60795-50C7-8A9E-A194-EB51ABF068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/>
              <a:t>Limited defect of epithelium, Bowman's membrane and stroma</a:t>
            </a:r>
          </a:p>
          <a:p>
            <a:r>
              <a:rPr lang="en-GB" sz="2800"/>
              <a:t>Proliferation of connective tissue in the stroma and Baumann's membrane - reduced transparency of the cornea</a:t>
            </a:r>
          </a:p>
          <a:p>
            <a:r>
              <a:rPr lang="en-GB" sz="2800"/>
              <a:t>They spread in depth and surface</a:t>
            </a:r>
          </a:p>
          <a:p>
            <a:r>
              <a:rPr lang="en-GB" sz="2800"/>
              <a:t>Nubecula, macula, leukoma</a:t>
            </a:r>
          </a:p>
          <a:p>
            <a:r>
              <a:rPr lang="en-GB" sz="2800"/>
              <a:t>Spread of infection in depth - stroma thinning - descemetocele - corneal perforation - iris prolapse (anterior synechiae)</a:t>
            </a:r>
          </a:p>
          <a:p>
            <a:r>
              <a:rPr lang="en-GB" sz="2800"/>
              <a:t>Adherent leukoma - blockage of aqueous outflow through the angle of the chamber - glaucoma - corneal ectasia - STAPHYLUM</a:t>
            </a:r>
          </a:p>
        </p:txBody>
      </p:sp>
    </p:spTree>
    <p:extLst>
      <p:ext uri="{BB962C8B-B14F-4D97-AF65-F5344CB8AC3E}">
        <p14:creationId xmlns:p14="http://schemas.microsoft.com/office/powerpoint/2010/main" val="36960491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36FF597D-E84B-D92C-CADA-E38329DD6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6627" name="Content Placeholder 3" descr="corneal-ulcer.png">
            <a:extLst>
              <a:ext uri="{FF2B5EF4-FFF2-40B4-BE49-F238E27FC236}">
                <a16:creationId xmlns:a16="http://schemas.microsoft.com/office/drawing/2014/main" id="{8D0E6D4B-5BF5-460E-5F21-C40AEBEBF4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52800" y="2057401"/>
            <a:ext cx="5278438" cy="4022725"/>
          </a:xfrm>
        </p:spPr>
      </p:pic>
    </p:spTree>
  </p:cSld>
  <p:clrMapOvr>
    <a:masterClrMapping/>
  </p:clrMapOvr>
  <p:transition advTm="23207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566E3-B319-B857-9C7D-C2810D6B6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Corneal facet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10C36B-2BD1-8C62-2177-613512A89C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The epithelium regenerates faster than the superficial stroma</a:t>
            </a:r>
          </a:p>
          <a:p>
            <a:r>
              <a:rPr lang="en-GB"/>
              <a:t>The epithelial defect is covered by newly formed cells</a:t>
            </a:r>
          </a:p>
          <a:p>
            <a:r>
              <a:rPr lang="en-GB"/>
              <a:t>The stromal defect is not repaired at that rate</a:t>
            </a:r>
          </a:p>
          <a:p>
            <a:r>
              <a:rPr lang="en-GB"/>
              <a:t>Staining with fluorescein - subsidence, no staining</a:t>
            </a:r>
          </a:p>
        </p:txBody>
      </p:sp>
    </p:spTree>
    <p:extLst>
      <p:ext uri="{BB962C8B-B14F-4D97-AF65-F5344CB8AC3E}">
        <p14:creationId xmlns:p14="http://schemas.microsoft.com/office/powerpoint/2010/main" val="7848567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29E68-C0CB-38C3-2AB0-B9AF6696A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Corneal infiltrate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3FEE80-FD66-E04F-2B49-20C167575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/>
              <a:t>A collection of inflammatory cells at the site of the pathological process in the STROMA</a:t>
            </a:r>
          </a:p>
          <a:p>
            <a:r>
              <a:rPr lang="en-GB" sz="2800"/>
              <a:t>From the perilimbal blood vessels - through the tear film or by migration</a:t>
            </a:r>
          </a:p>
          <a:p>
            <a:r>
              <a:rPr lang="en-GB" sz="2800"/>
              <a:t>Epithelium intact, but edematous - desquamated - exulcerated infiltrate</a:t>
            </a:r>
          </a:p>
          <a:p>
            <a:r>
              <a:rPr lang="en-GB" sz="2800"/>
              <a:t>Peripheral-immune etiology</a:t>
            </a:r>
          </a:p>
          <a:p>
            <a:r>
              <a:rPr lang="en-GB" sz="2800"/>
              <a:t>Central infectious etiology</a:t>
            </a:r>
          </a:p>
          <a:p>
            <a:r>
              <a:rPr lang="en-GB" sz="2800"/>
              <a:t>Resorption is complete</a:t>
            </a:r>
          </a:p>
          <a:p>
            <a:r>
              <a:rPr lang="en-GB" sz="2800"/>
              <a:t>Leukoma, vascularized leukemia</a:t>
            </a:r>
          </a:p>
        </p:txBody>
      </p:sp>
    </p:spTree>
    <p:extLst>
      <p:ext uri="{BB962C8B-B14F-4D97-AF65-F5344CB8AC3E}">
        <p14:creationId xmlns:p14="http://schemas.microsoft.com/office/powerpoint/2010/main" val="26390033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610366D9-2452-F71A-9ED6-A10640FF0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B87CA2E7-9D49-E2CF-C03A-1CE38AAC3B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9700" name="Picture 3" descr="corneal-emergencies-22-638.jpg">
            <a:extLst>
              <a:ext uri="{FF2B5EF4-FFF2-40B4-BE49-F238E27FC236}">
                <a16:creationId xmlns:a16="http://schemas.microsoft.com/office/drawing/2014/main" id="{0B13B528-DA2D-0BA4-2734-BC6145053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525" y="1147764"/>
            <a:ext cx="6076950" cy="456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7257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3C09DA-92BF-19AB-204C-54DB53E32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Corneal edema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C619D4-E92B-0C44-8347-F78166648B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Accumulation of fluid between the stromal lamellae or in the epithelium</a:t>
            </a:r>
          </a:p>
          <a:p>
            <a:r>
              <a:rPr lang="en-GB"/>
              <a:t>Endothelial decompensation or due to increased IOP</a:t>
            </a:r>
          </a:p>
          <a:p>
            <a:r>
              <a:rPr lang="en-GB"/>
              <a:t>Localized or diffuse</a:t>
            </a:r>
          </a:p>
          <a:p>
            <a:r>
              <a:rPr lang="en-GB"/>
              <a:t>Thickened, reduced transparency, reduced shine, vesicles and bullae</a:t>
            </a:r>
          </a:p>
          <a:p>
            <a:r>
              <a:rPr lang="en-GB"/>
              <a:t>Complete regression or fibrosis with vascularization</a:t>
            </a:r>
          </a:p>
        </p:txBody>
      </p:sp>
    </p:spTree>
    <p:extLst>
      <p:ext uri="{BB962C8B-B14F-4D97-AF65-F5344CB8AC3E}">
        <p14:creationId xmlns:p14="http://schemas.microsoft.com/office/powerpoint/2010/main" val="10674537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>
            <a:extLst>
              <a:ext uri="{FF2B5EF4-FFF2-40B4-BE49-F238E27FC236}">
                <a16:creationId xmlns:a16="http://schemas.microsoft.com/office/drawing/2014/main" id="{7EF6B24C-29D1-29D9-3E5D-395AA35FD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31747" name="Content Placeholder 3" descr="th (1).jpg">
            <a:extLst>
              <a:ext uri="{FF2B5EF4-FFF2-40B4-BE49-F238E27FC236}">
                <a16:creationId xmlns:a16="http://schemas.microsoft.com/office/drawing/2014/main" id="{04086F51-C822-3DD4-B690-334AED0173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43464" y="3009900"/>
            <a:ext cx="5373687" cy="3657600"/>
          </a:xfrm>
        </p:spPr>
      </p:pic>
      <p:pic>
        <p:nvPicPr>
          <p:cNvPr id="31748" name="Picture 4" descr="acquired-interface-fluid-LRG.jpg">
            <a:extLst>
              <a:ext uri="{FF2B5EF4-FFF2-40B4-BE49-F238E27FC236}">
                <a16:creationId xmlns:a16="http://schemas.microsoft.com/office/drawing/2014/main" id="{4F8730DA-CFDB-C3C8-7A91-EA7FF4A294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164" y="0"/>
            <a:ext cx="470852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6767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531B6-FDDD-6304-BCFB-150A6C3FA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/>
              <a:t>Histological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D28B8-6C72-F2C0-9AFD-3991DA59C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Epithelium</a:t>
            </a:r>
          </a:p>
          <a:p>
            <a:r>
              <a:rPr lang="en-GB"/>
              <a:t>Anterior border membrane</a:t>
            </a:r>
          </a:p>
          <a:p>
            <a:r>
              <a:rPr lang="en-GB"/>
              <a:t>Stroma</a:t>
            </a:r>
          </a:p>
          <a:p>
            <a:r>
              <a:rPr lang="en-GB"/>
              <a:t>Posterior border membrane</a:t>
            </a:r>
          </a:p>
          <a:p>
            <a:r>
              <a:rPr lang="en-GB"/>
              <a:t>Endothelium</a:t>
            </a:r>
          </a:p>
          <a:p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96342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3C302-EA85-E13A-7F28-BABA181BF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Corneal hydrops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DB6CA3-04CA-95BE-DE27-941A994E13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Acute influx of water into the corneal stroma</a:t>
            </a:r>
          </a:p>
          <a:p>
            <a:r>
              <a:rPr lang="en-GB"/>
              <a:t>Due to rupture of Descemet's membrane (progression of keratoconus or during childbirth)</a:t>
            </a:r>
          </a:p>
          <a:p>
            <a:r>
              <a:rPr lang="en-GB"/>
              <a:t>Retraction for several weeks and fibrosis</a:t>
            </a:r>
            <a:endParaRPr lang="sr-Latn-RS"/>
          </a:p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D82BD1-F3B9-AD3E-8344-5A3DC0E073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431" y="4023252"/>
            <a:ext cx="3286029" cy="246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3802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BAE87-BD25-958D-2D4D-FAD399260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Corenal </a:t>
            </a:r>
            <a:r>
              <a:rPr lang="en-GB"/>
              <a:t>vascularization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0203F9-E91A-64CA-43D1-6D3295808F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Avascular-transparent</a:t>
            </a:r>
          </a:p>
          <a:p>
            <a:r>
              <a:rPr lang="en-GB"/>
              <a:t>Hypoxia- vascularization</a:t>
            </a:r>
          </a:p>
          <a:p>
            <a:r>
              <a:rPr lang="en-GB"/>
              <a:t>Superficial - from the bulbar vestibule or limbus (flow, red, net-like appearance-pannus, withdrawal is visible)</a:t>
            </a:r>
          </a:p>
          <a:p>
            <a:r>
              <a:rPr lang="en-GB"/>
              <a:t>Deep- from the large arterial ring of the lens or from the ciliary body (flow cannot be followed, dark red, no anastomosis)</a:t>
            </a:r>
          </a:p>
          <a:p>
            <a:r>
              <a:rPr lang="en-GB"/>
              <a:t>Mixed vascularization</a:t>
            </a:r>
          </a:p>
        </p:txBody>
      </p:sp>
    </p:spTree>
    <p:extLst>
      <p:ext uri="{BB962C8B-B14F-4D97-AF65-F5344CB8AC3E}">
        <p14:creationId xmlns:p14="http://schemas.microsoft.com/office/powerpoint/2010/main" val="15681521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F3FC2173-7A1A-9DF9-4EF8-645C9193A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34819" name="Content Placeholder 3" descr="rosaceakerat.jpg">
            <a:extLst>
              <a:ext uri="{FF2B5EF4-FFF2-40B4-BE49-F238E27FC236}">
                <a16:creationId xmlns:a16="http://schemas.microsoft.com/office/drawing/2014/main" id="{41F0F2CB-F1F1-C7EC-5F00-658BC28EA5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21150" y="1931988"/>
            <a:ext cx="3949700" cy="3860800"/>
          </a:xfrm>
        </p:spPr>
      </p:pic>
    </p:spTree>
  </p:cSld>
  <p:clrMapOvr>
    <a:masterClrMapping/>
  </p:clrMapOvr>
  <p:transition advTm="7787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FC6A-BA3F-7E9C-4D47-E30A16F7B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Congenital anomalies of the cornea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CD7DA-141C-2162-4856-D4331BDBE1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Due to developmental disorders during embryonic or fetal development</a:t>
            </a:r>
          </a:p>
          <a:p>
            <a:r>
              <a:rPr lang="en-GB"/>
              <a:t>Heredity, infectious agents, injuries, infections</a:t>
            </a:r>
          </a:p>
          <a:p>
            <a:r>
              <a:rPr lang="en-GB"/>
              <a:t>6-16 weeks of intrauterine development</a:t>
            </a:r>
          </a:p>
          <a:p>
            <a:r>
              <a:rPr lang="en-GB"/>
              <a:t>Appear at birth, slow progression</a:t>
            </a:r>
          </a:p>
          <a:p>
            <a:r>
              <a:rPr lang="en-GB"/>
              <a:t>Size-megalo and microcornea, shape, curvature, structure, opacities</a:t>
            </a:r>
          </a:p>
        </p:txBody>
      </p:sp>
    </p:spTree>
    <p:extLst>
      <p:ext uri="{BB962C8B-B14F-4D97-AF65-F5344CB8AC3E}">
        <p14:creationId xmlns:p14="http://schemas.microsoft.com/office/powerpoint/2010/main" val="16460460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id="{B31E4F49-0102-31F7-38AF-C9CE49A73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36867" name="Content Placeholder 3" descr="megalo.jpg">
            <a:extLst>
              <a:ext uri="{FF2B5EF4-FFF2-40B4-BE49-F238E27FC236}">
                <a16:creationId xmlns:a16="http://schemas.microsoft.com/office/drawing/2014/main" id="{6984BF23-FC4F-4F03-D547-6241B963F0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33600" y="457200"/>
            <a:ext cx="2076450" cy="1447800"/>
          </a:xfrm>
        </p:spPr>
      </p:pic>
      <p:pic>
        <p:nvPicPr>
          <p:cNvPr id="36868" name="Picture 4" descr="Cornea-plana.jpg">
            <a:extLst>
              <a:ext uri="{FF2B5EF4-FFF2-40B4-BE49-F238E27FC236}">
                <a16:creationId xmlns:a16="http://schemas.microsoft.com/office/drawing/2014/main" id="{AD42CADB-77C4-E211-2BA4-B43AA7C26D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1" y="1143000"/>
            <a:ext cx="4195763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5" descr="Keratoglobus.jpg">
            <a:extLst>
              <a:ext uri="{FF2B5EF4-FFF2-40B4-BE49-F238E27FC236}">
                <a16:creationId xmlns:a16="http://schemas.microsoft.com/office/drawing/2014/main" id="{E342BA1A-D9DA-3B69-3053-0A4D4B5D00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962400"/>
            <a:ext cx="38798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6" descr="konus.jpg">
            <a:extLst>
              <a:ext uri="{FF2B5EF4-FFF2-40B4-BE49-F238E27FC236}">
                <a16:creationId xmlns:a16="http://schemas.microsoft.com/office/drawing/2014/main" id="{3E740576-B636-D4FF-3DB4-4B7F926929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1" y="4724401"/>
            <a:ext cx="21621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7" descr="microcornea.jpg">
            <a:extLst>
              <a:ext uri="{FF2B5EF4-FFF2-40B4-BE49-F238E27FC236}">
                <a16:creationId xmlns:a16="http://schemas.microsoft.com/office/drawing/2014/main" id="{787A3BF5-FD48-D229-64FF-35F327DD54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438401"/>
            <a:ext cx="28829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30927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7B96E-5A8C-9F8C-C5F2-2DCCC1044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Bacterial keratitis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D8B741-8FFC-9C63-4EB0-6F4EC333A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Staphyloccocus aureus, Staphyloccocus epidermidis, Streptoccocus pneumoniae, Pseudomonas aeroginosa, Moraxella.</a:t>
            </a:r>
          </a:p>
          <a:p>
            <a:r>
              <a:rPr lang="en-GB"/>
              <a:t>Defensive function of the cornea - epithelium and desmosomes - Neisseria gonorrhoeae, Corznebacterium diphteriae, Heamophylus influenzae, Listeria.</a:t>
            </a:r>
          </a:p>
        </p:txBody>
      </p:sp>
    </p:spTree>
    <p:extLst>
      <p:ext uri="{BB962C8B-B14F-4D97-AF65-F5344CB8AC3E}">
        <p14:creationId xmlns:p14="http://schemas.microsoft.com/office/powerpoint/2010/main" val="25433754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:a16="http://schemas.microsoft.com/office/drawing/2014/main" id="{43CC2932-114E-AFC6-2BB5-0F0AE6921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39939" name="Content Placeholder 3" descr="hypopion.jpg">
            <a:extLst>
              <a:ext uri="{FF2B5EF4-FFF2-40B4-BE49-F238E27FC236}">
                <a16:creationId xmlns:a16="http://schemas.microsoft.com/office/drawing/2014/main" id="{13B2A874-50A5-6EE2-C41A-4FEC7E83FA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33864" y="2497139"/>
            <a:ext cx="3724275" cy="2733675"/>
          </a:xfrm>
        </p:spPr>
      </p:pic>
    </p:spTree>
  </p:cSld>
  <p:clrMapOvr>
    <a:masterClrMapping/>
  </p:clrMapOvr>
  <p:transition advTm="19357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82394-2A49-55A9-C118-AF16FBFCB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552523-F337-0CCB-0BC2-2A53F4C506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Subjective complaints - pain, scratching in the eye, increased lacrimation, purulent discharge</a:t>
            </a:r>
          </a:p>
          <a:p>
            <a:r>
              <a:rPr lang="en-GB"/>
              <a:t>Clinical picture - swelling of the eyelids, blepharospasm, photophobia, epiphora, redness of the iris, defect of the corneal epithelium that is stained with fl, hypopyon, synechiae in the pupillary region</a:t>
            </a:r>
          </a:p>
          <a:p>
            <a:r>
              <a:rPr lang="en-GB"/>
              <a:t>Diph dg- mycotic keratitis, acanthamoebic keratitis, herpetic stromal necrotizing keratitis</a:t>
            </a:r>
          </a:p>
          <a:p>
            <a:r>
              <a:rPr lang="en-GB"/>
              <a:t>Diagnostics - medical history, clinical picture, smear changes on the cornea</a:t>
            </a:r>
          </a:p>
        </p:txBody>
      </p:sp>
    </p:spTree>
    <p:extLst>
      <p:ext uri="{BB962C8B-B14F-4D97-AF65-F5344CB8AC3E}">
        <p14:creationId xmlns:p14="http://schemas.microsoft.com/office/powerpoint/2010/main" val="21019229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CE87E-0A86-2E99-4646-FCD0D9802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Therapy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08088C-FA36-FBA1-C646-27F16A9972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Local application of antibiotics according to antibirogram</a:t>
            </a:r>
          </a:p>
          <a:p>
            <a:r>
              <a:rPr lang="en-GB"/>
              <a:t>Initial antibiotic therapy (aminoglycoside and cephalosporin or quinolones)</a:t>
            </a:r>
          </a:p>
          <a:p>
            <a:r>
              <a:rPr lang="en-GB"/>
              <a:t>Systemic antibiotic therapy - pseudomonas aeroginosa, Neisseria gonorrhoeae</a:t>
            </a:r>
          </a:p>
        </p:txBody>
      </p:sp>
    </p:spTree>
    <p:extLst>
      <p:ext uri="{BB962C8B-B14F-4D97-AF65-F5344CB8AC3E}">
        <p14:creationId xmlns:p14="http://schemas.microsoft.com/office/powerpoint/2010/main" val="40032980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007A5-9011-E234-6979-69568E5BB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Mycotic keratitis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94894E-AC7D-FE91-0C99-D7F4AA2805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Fusarium solani, Aspergillus fumigatus, Candida albicans</a:t>
            </a:r>
          </a:p>
          <a:p>
            <a:r>
              <a:rPr lang="en-GB"/>
              <a:t>Rare but difficult</a:t>
            </a:r>
          </a:p>
          <a:p>
            <a:r>
              <a:rPr lang="en-GB"/>
              <a:t>Long-term use of antibiotics and corticosteroids, injury</a:t>
            </a:r>
          </a:p>
          <a:p>
            <a:r>
              <a:rPr lang="en-GB"/>
              <a:t>Entry into the cornea: directly through biological materials or indirectly after bacterial or viral infections</a:t>
            </a:r>
          </a:p>
        </p:txBody>
      </p:sp>
    </p:spTree>
    <p:extLst>
      <p:ext uri="{BB962C8B-B14F-4D97-AF65-F5344CB8AC3E}">
        <p14:creationId xmlns:p14="http://schemas.microsoft.com/office/powerpoint/2010/main" val="3939659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E9BCB8EE-0B86-AF05-A061-6371C45A9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5123" name="Content Placeholder 4" descr="hystology nice.jpg">
            <a:extLst>
              <a:ext uri="{FF2B5EF4-FFF2-40B4-BE49-F238E27FC236}">
                <a16:creationId xmlns:a16="http://schemas.microsoft.com/office/drawing/2014/main" id="{C9B3BC79-FDFF-EBC5-E154-2EF383B3501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1200" y="2287589"/>
            <a:ext cx="4038600" cy="3151187"/>
          </a:xfrm>
        </p:spPr>
      </p:pic>
      <p:pic>
        <p:nvPicPr>
          <p:cNvPr id="5124" name="Content Placeholder 5" descr="corneae hystology.jpg">
            <a:extLst>
              <a:ext uri="{FF2B5EF4-FFF2-40B4-BE49-F238E27FC236}">
                <a16:creationId xmlns:a16="http://schemas.microsoft.com/office/drawing/2014/main" id="{B178CED3-A7D4-4ACC-11F0-D78199BF244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19801" y="2438401"/>
            <a:ext cx="4314825" cy="2925763"/>
          </a:xfrm>
        </p:spPr>
      </p:pic>
    </p:spTree>
  </p:cSld>
  <p:clrMapOvr>
    <a:masterClrMapping/>
  </p:clrMapOvr>
  <p:transition advTm="45267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DD279-0EBA-9DA7-07C5-3BA8F8A25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2331F6-FCA9-3194-AF55-B9200C33FC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Clinical picture: whitish infiltrate of the cornea with unclear boundaries, uneven, satellite lesions around, Veseli's immune ring - line of contact of myktoic antigens with antibodies, hypopyon, fibrin plaque on the endothelium, secondary glaucoma</a:t>
            </a:r>
          </a:p>
          <a:p>
            <a:r>
              <a:rPr lang="en-GB"/>
              <a:t>Subjective: scratching in the eye, pain, BEF, blurred vision, increased secretion</a:t>
            </a:r>
          </a:p>
          <a:p>
            <a:r>
              <a:rPr lang="en-GB"/>
              <a:t>Diff. Dg: Bacteric keratitis, stromal herpetic...</a:t>
            </a:r>
          </a:p>
          <a:p>
            <a:r>
              <a:rPr lang="en-GB"/>
              <a:t>Diagnostics: history, clinical picture, smear</a:t>
            </a:r>
          </a:p>
        </p:txBody>
      </p:sp>
    </p:spTree>
    <p:extLst>
      <p:ext uri="{BB962C8B-B14F-4D97-AF65-F5344CB8AC3E}">
        <p14:creationId xmlns:p14="http://schemas.microsoft.com/office/powerpoint/2010/main" val="38933702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>
            <a:extLst>
              <a:ext uri="{FF2B5EF4-FFF2-40B4-BE49-F238E27FC236}">
                <a16:creationId xmlns:a16="http://schemas.microsoft.com/office/drawing/2014/main" id="{BA42E81F-D485-C4BD-09D4-9B9DE56B0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5059" name="Content Placeholder 3" descr="mycotic.jpg">
            <a:extLst>
              <a:ext uri="{FF2B5EF4-FFF2-40B4-BE49-F238E27FC236}">
                <a16:creationId xmlns:a16="http://schemas.microsoft.com/office/drawing/2014/main" id="{08EBA852-E2EE-C2CA-6BE2-0583ABEEA0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79750" y="1600201"/>
            <a:ext cx="6032500" cy="4525963"/>
          </a:xfrm>
        </p:spPr>
      </p:pic>
    </p:spTree>
  </p:cSld>
  <p:clrMapOvr>
    <a:masterClrMapping/>
  </p:clrMapOvr>
  <p:transition advTm="18187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617466-97BB-71CD-6A7B-C93C6CE62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D2D241-732D-7EB9-B4D2-D2AE886947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Therapy:</a:t>
            </a:r>
          </a:p>
          <a:p>
            <a:r>
              <a:rPr lang="en-GB"/>
              <a:t>Topical application of antimycotics for up to 6 weeks</a:t>
            </a:r>
          </a:p>
          <a:p>
            <a:r>
              <a:rPr lang="en-GB"/>
              <a:t>Epithelial abrasion before therapy - better drug penetration</a:t>
            </a:r>
          </a:p>
          <a:p>
            <a:r>
              <a:rPr lang="en-GB"/>
              <a:t>Perforative keratoplasty</a:t>
            </a:r>
          </a:p>
        </p:txBody>
      </p:sp>
    </p:spTree>
    <p:extLst>
      <p:ext uri="{BB962C8B-B14F-4D97-AF65-F5344CB8AC3E}">
        <p14:creationId xmlns:p14="http://schemas.microsoft.com/office/powerpoint/2010/main" val="26964755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5C9B3-6038-39E5-9EF7-472743EC0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Acanthamoebic keratitis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96EA9-D65B-993E-BEAF-FD3C210700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Acantheamoeba have it in soil, water and air</a:t>
            </a:r>
          </a:p>
          <a:p>
            <a:r>
              <a:rPr lang="en-GB"/>
              <a:t>For wearers of all types of contact lenses, most often soft</a:t>
            </a:r>
          </a:p>
          <a:p>
            <a:r>
              <a:rPr lang="en-GB"/>
              <a:t>Subjective: moderate irritation with foreign body sensation, BEF, severe pain</a:t>
            </a:r>
          </a:p>
        </p:txBody>
      </p:sp>
    </p:spTree>
    <p:extLst>
      <p:ext uri="{BB962C8B-B14F-4D97-AF65-F5344CB8AC3E}">
        <p14:creationId xmlns:p14="http://schemas.microsoft.com/office/powerpoint/2010/main" val="2147029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E3BFF-075C-0C4B-BB2E-6B99169B4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Early signs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4C9BF5-58B7-BC89-691C-3381E43825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Central epitheliopathy - irregular granular appearance with point and dendritic epithelial defects (herpetic keratitis)</a:t>
            </a:r>
          </a:p>
          <a:p>
            <a:r>
              <a:rPr lang="en-GB"/>
              <a:t>Perineural infiltrates in the cornea - keratoneuritis radialis</a:t>
            </a:r>
          </a:p>
          <a:p>
            <a:r>
              <a:rPr lang="en-GB"/>
              <a:t>Focal infiltrates of the superficial layers of the cornea - keratitis nummularis</a:t>
            </a:r>
          </a:p>
        </p:txBody>
      </p:sp>
    </p:spTree>
    <p:extLst>
      <p:ext uri="{BB962C8B-B14F-4D97-AF65-F5344CB8AC3E}">
        <p14:creationId xmlns:p14="http://schemas.microsoft.com/office/powerpoint/2010/main" val="104779428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3A4AB-B387-6C38-2B28-BDE552FFA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If treatment is not started in the first 4 weeks...the clinical picture developed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F07DF-BFD8-9102-30CF-65DD1E037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Complete or incomplete ring-shaped stromal infiltrate in the central part of the cornea</a:t>
            </a:r>
          </a:p>
          <a:p>
            <a:r>
              <a:rPr lang="en-GB"/>
              <a:t>Inflammatory reaction of the lens - hypopyon, posterior synechiae, secondary glaucoma</a:t>
            </a:r>
          </a:p>
        </p:txBody>
      </p:sp>
    </p:spTree>
    <p:extLst>
      <p:ext uri="{BB962C8B-B14F-4D97-AF65-F5344CB8AC3E}">
        <p14:creationId xmlns:p14="http://schemas.microsoft.com/office/powerpoint/2010/main" val="32215487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>
            <a:extLst>
              <a:ext uri="{FF2B5EF4-FFF2-40B4-BE49-F238E27FC236}">
                <a16:creationId xmlns:a16="http://schemas.microsoft.com/office/drawing/2014/main" id="{47C8FACD-C22A-0EE1-765C-5CAD17956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50179" name="Content Placeholder 3" descr="acanth.png">
            <a:extLst>
              <a:ext uri="{FF2B5EF4-FFF2-40B4-BE49-F238E27FC236}">
                <a16:creationId xmlns:a16="http://schemas.microsoft.com/office/drawing/2014/main" id="{24014E15-830A-D9E2-FEDC-E6A7917403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57600" y="2163764"/>
            <a:ext cx="4876800" cy="3400425"/>
          </a:xfrm>
        </p:spPr>
      </p:pic>
    </p:spTree>
  </p:cSld>
  <p:clrMapOvr>
    <a:masterClrMapping/>
  </p:clrMapOvr>
  <p:transition advTm="19597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0FD18-238B-69CB-D651-22FC75903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25D780-145D-95FF-1C3B-E509152976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Diagnostics: medical history - contact lenses, clinical picture, smear</a:t>
            </a:r>
          </a:p>
          <a:p>
            <a:r>
              <a:rPr lang="en-GB"/>
              <a:t>Therapy: long-term</a:t>
            </a:r>
          </a:p>
          <a:p>
            <a:r>
              <a:rPr lang="en-GB"/>
              <a:t>Propamidine isethionate and dibromopropamidine with polyhexamethylene biguanidine</a:t>
            </a:r>
          </a:p>
          <a:p>
            <a:r>
              <a:rPr lang="en-GB"/>
              <a:t>Perforative keratoplasty</a:t>
            </a:r>
          </a:p>
        </p:txBody>
      </p:sp>
    </p:spTree>
    <p:extLst>
      <p:ext uri="{BB962C8B-B14F-4D97-AF65-F5344CB8AC3E}">
        <p14:creationId xmlns:p14="http://schemas.microsoft.com/office/powerpoint/2010/main" val="10886467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4129F-FF7A-1F1F-BC6F-BFEEE7D096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Viral keratitis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AD8ED6-F1EE-6CAC-2BE1-B96EC3ACBD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Herpes simplex type i1 and 2, varicella zoster</a:t>
            </a:r>
          </a:p>
          <a:p>
            <a:r>
              <a:rPr lang="en-GB"/>
              <a:t>Irrational use of antibiotics and corticosteroids</a:t>
            </a:r>
          </a:p>
          <a:p>
            <a:r>
              <a:rPr lang="en-GB"/>
              <a:t>90% of the adult population has antibodies to HSV 1</a:t>
            </a:r>
          </a:p>
          <a:p>
            <a:r>
              <a:rPr lang="en-GB"/>
              <a:t>HSV 1 - primary, latent and recurrent infection</a:t>
            </a:r>
          </a:p>
        </p:txBody>
      </p:sp>
    </p:spTree>
    <p:extLst>
      <p:ext uri="{BB962C8B-B14F-4D97-AF65-F5344CB8AC3E}">
        <p14:creationId xmlns:p14="http://schemas.microsoft.com/office/powerpoint/2010/main" val="249586071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15D555-9038-57F9-0BCE-A17732E31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Primary herpetic infection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0BE698-A704-3949-F684-37DABE5950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/>
              <a:t>First contact with HSV 1, after 6 months of life</a:t>
            </a:r>
          </a:p>
          <a:p>
            <a:r>
              <a:rPr lang="en-GB" sz="2800"/>
              <a:t>Drop by drop, direct</a:t>
            </a:r>
          </a:p>
          <a:p>
            <a:r>
              <a:rPr lang="en-GB" sz="2800"/>
              <a:t>Incubation 3-12 days</a:t>
            </a:r>
          </a:p>
          <a:p>
            <a:r>
              <a:rPr lang="en-GB" sz="2800"/>
              <a:t>Manifestation - milder respiratory infection, fever, malaise, aphthous stomatitis</a:t>
            </a:r>
          </a:p>
          <a:p>
            <a:r>
              <a:rPr lang="en-GB" sz="2800"/>
              <a:t>Primary ocular infection: skin vesicles, unilateral follicular conjunctivitis with ipsilateral lymphadenopathy, corneal changes - punctiform or dendritic</a:t>
            </a:r>
          </a:p>
          <a:p>
            <a:r>
              <a:rPr lang="en-GB" sz="2800"/>
              <a:t>It passes spontaneously in 10-14 days</a:t>
            </a:r>
          </a:p>
          <a:p>
            <a:r>
              <a:rPr lang="en-GB" sz="2800"/>
              <a:t>3% acyclovir in the eye, if there are no changes in the cornea</a:t>
            </a:r>
          </a:p>
        </p:txBody>
      </p:sp>
    </p:spTree>
    <p:extLst>
      <p:ext uri="{BB962C8B-B14F-4D97-AF65-F5344CB8AC3E}">
        <p14:creationId xmlns:p14="http://schemas.microsoft.com/office/powerpoint/2010/main" val="3609163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56F4A-B9F9-4953-72F3-D1311576B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Epithelium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DB03BF-0CF4-F488-A5FF-3F3F77566D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10% of the entire thickness of 50-90 microns</a:t>
            </a:r>
          </a:p>
          <a:p>
            <a:r>
              <a:rPr lang="en-GB"/>
              <a:t>5-7 layers of epithelial cells without armature</a:t>
            </a:r>
          </a:p>
          <a:p>
            <a:r>
              <a:rPr lang="en-GB"/>
              <a:t>They are firmly connected to each other by desmosomes, stronger and stronger in the deeper layers</a:t>
            </a:r>
          </a:p>
          <a:p>
            <a:r>
              <a:rPr lang="en-GB"/>
              <a:t>Barrier for the penetration of water from the outside environment</a:t>
            </a:r>
          </a:p>
          <a:p>
            <a:r>
              <a:rPr lang="en-GB"/>
              <a:t>It prevents the penetration of bacteria and fungi</a:t>
            </a:r>
          </a:p>
        </p:txBody>
      </p:sp>
    </p:spTree>
    <p:extLst>
      <p:ext uri="{BB962C8B-B14F-4D97-AF65-F5344CB8AC3E}">
        <p14:creationId xmlns:p14="http://schemas.microsoft.com/office/powerpoint/2010/main" val="110353365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384DE-DBA5-DC9B-10E4-A19AD04E0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Latent herpes infection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A1279-C7AB-5B1E-99AA-D7A569141B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Within the first 48 hours, HSV leaves the affected region and retreats to the trigeminal region</a:t>
            </a:r>
          </a:p>
          <a:p>
            <a:r>
              <a:rPr lang="en-GB"/>
              <a:t>Trigger factors: elevated body temperature, physical or mental stress, UV rays, ...</a:t>
            </a:r>
          </a:p>
          <a:p>
            <a:r>
              <a:rPr lang="en-GB"/>
              <a:t>Activated HSV returns to the target tissue - the cornea...</a:t>
            </a:r>
          </a:p>
        </p:txBody>
      </p:sp>
    </p:spTree>
    <p:extLst>
      <p:ext uri="{BB962C8B-B14F-4D97-AF65-F5344CB8AC3E}">
        <p14:creationId xmlns:p14="http://schemas.microsoft.com/office/powerpoint/2010/main" val="114079818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F1BDC-3AFA-2D82-DCCF-D1FBDB620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Recurrent herpetic infections: Superficial and Stromal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A8FE9-DF13-8743-B6ED-478BBECEBE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Superficial - vesicles, dendritic, geographic and amoeboid</a:t>
            </a:r>
          </a:p>
          <a:p>
            <a:r>
              <a:rPr lang="en-GB"/>
              <a:t>Inadequate therapy due to failure to recognize the clinical picture...</a:t>
            </a:r>
          </a:p>
          <a:p>
            <a:r>
              <a:rPr lang="en-GB"/>
              <a:t>With the geographic and amoeboid form, the process involves the stroma, so there is an infiltrate under the defect</a:t>
            </a:r>
          </a:p>
          <a:p>
            <a:r>
              <a:rPr lang="en-GB"/>
              <a:t>Clinical criteria: recurrences, unilaterality and reduced corneal vulnerability</a:t>
            </a:r>
          </a:p>
          <a:p>
            <a:r>
              <a:rPr lang="en-GB"/>
              <a:t>Therapy: 3% acyclovir topical</a:t>
            </a:r>
          </a:p>
        </p:txBody>
      </p:sp>
    </p:spTree>
    <p:extLst>
      <p:ext uri="{BB962C8B-B14F-4D97-AF65-F5344CB8AC3E}">
        <p14:creationId xmlns:p14="http://schemas.microsoft.com/office/powerpoint/2010/main" val="302560563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>
            <a:extLst>
              <a:ext uri="{FF2B5EF4-FFF2-40B4-BE49-F238E27FC236}">
                <a16:creationId xmlns:a16="http://schemas.microsoft.com/office/drawing/2014/main" id="{E51387EC-300A-F580-8452-F5CDE7B97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56323" name="Content Placeholder 3" descr="dendr.jpg">
            <a:extLst>
              <a:ext uri="{FF2B5EF4-FFF2-40B4-BE49-F238E27FC236}">
                <a16:creationId xmlns:a16="http://schemas.microsoft.com/office/drawing/2014/main" id="{BFB94736-FEBE-212A-274A-3D442F86DE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1" y="1"/>
            <a:ext cx="6170613" cy="4525963"/>
          </a:xfrm>
        </p:spPr>
      </p:pic>
      <p:pic>
        <p:nvPicPr>
          <p:cNvPr id="56324" name="Picture 4" descr="geogr.jpg">
            <a:extLst>
              <a:ext uri="{FF2B5EF4-FFF2-40B4-BE49-F238E27FC236}">
                <a16:creationId xmlns:a16="http://schemas.microsoft.com/office/drawing/2014/main" id="{C262ED7E-4147-60BB-F740-88015D2085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572000"/>
            <a:ext cx="2857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20797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FB985-0223-58AB-6506-793FC1037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Stromal herpetic keratitis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DA7EB6-9344-95FC-8B98-1E17C0A88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Keratitis herpetica interstitialis, keratitis herpetica stromalis necroticans, keratitis disciformis</a:t>
            </a:r>
          </a:p>
          <a:p>
            <a:r>
              <a:rPr lang="en-GB"/>
              <a:t>HSV 1 infection and immune reaction of the corneal stroma</a:t>
            </a:r>
          </a:p>
          <a:p>
            <a:r>
              <a:rPr lang="en-GB"/>
              <a:t>Keratitis herpetica interstitialis-immune complexes, sectorial or diffuse infiltrate of all layers, ulceration, iridocyclitis, hypopyon. ACICLOVIR-SIST AND LOC</a:t>
            </a:r>
          </a:p>
        </p:txBody>
      </p:sp>
    </p:spTree>
    <p:extLst>
      <p:ext uri="{BB962C8B-B14F-4D97-AF65-F5344CB8AC3E}">
        <p14:creationId xmlns:p14="http://schemas.microsoft.com/office/powerpoint/2010/main" val="10815572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C0FAC-E09D-DA96-2D32-E4712D599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4C909-5AC9-D566-6508-24174E55AF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keratitis herpetica stromalis necroticans-similar to interstitial, faster flow, perforation</a:t>
            </a:r>
          </a:p>
          <a:p>
            <a:r>
              <a:rPr lang="en-GB"/>
              <a:t>keratitis disciformis - late ossification</a:t>
            </a:r>
          </a:p>
          <a:p>
            <a:r>
              <a:rPr lang="en-GB"/>
              <a:t>Discoid central thickening, MD folds, precipitates on the endothelium</a:t>
            </a:r>
          </a:p>
          <a:p>
            <a:r>
              <a:rPr lang="en-GB"/>
              <a:t>Therapy: corticosteroids and antiviral drugs.</a:t>
            </a:r>
          </a:p>
          <a:p>
            <a:r>
              <a:rPr lang="en-GB"/>
              <a:t>If there is an epithelial defect, the use of KS is contraindicated</a:t>
            </a:r>
          </a:p>
        </p:txBody>
      </p:sp>
    </p:spTree>
    <p:extLst>
      <p:ext uri="{BB962C8B-B14F-4D97-AF65-F5344CB8AC3E}">
        <p14:creationId xmlns:p14="http://schemas.microsoft.com/office/powerpoint/2010/main" val="193130179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7D72F-4130-3245-B303-1D0E4D96C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VZV keratitis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A361CD-3F41-7292-63A9-6A08127A23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Superficial - a few days after the appearance of changes on the skin. Th: 3% acyclovir</a:t>
            </a:r>
          </a:p>
          <a:p>
            <a:r>
              <a:rPr lang="en-GB"/>
              <a:t>Deep-nummular (7-10 after disease onset, infiltrate surrounded by narrow edema in the stroma, intact epithelium, spontaneous resorption or scarring) and disciform (2-3 weeks after, similar to HSV1 disciform)</a:t>
            </a:r>
          </a:p>
        </p:txBody>
      </p:sp>
    </p:spTree>
    <p:extLst>
      <p:ext uri="{BB962C8B-B14F-4D97-AF65-F5344CB8AC3E}">
        <p14:creationId xmlns:p14="http://schemas.microsoft.com/office/powerpoint/2010/main" val="329810242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>
            <a:extLst>
              <a:ext uri="{FF2B5EF4-FFF2-40B4-BE49-F238E27FC236}">
                <a16:creationId xmlns:a16="http://schemas.microsoft.com/office/drawing/2014/main" id="{B2080458-D9C7-4C41-6A5F-08120488B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60419" name="Content Placeholder 3" descr="herpes_zoster_ophthalmicus.gif">
            <a:extLst>
              <a:ext uri="{FF2B5EF4-FFF2-40B4-BE49-F238E27FC236}">
                <a16:creationId xmlns:a16="http://schemas.microsoft.com/office/drawing/2014/main" id="{2B16D27A-3EA4-AD62-1EA7-ECBFFB8F71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33800" y="1600201"/>
            <a:ext cx="4724400" cy="4525963"/>
          </a:xfrm>
        </p:spPr>
      </p:pic>
    </p:spTree>
  </p:cSld>
  <p:clrMapOvr>
    <a:masterClrMapping/>
  </p:clrMapOvr>
  <p:transition advTm="28277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DE4ED-B3B9-C67A-22AF-47A582EE6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Neurotrophic keratitis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DCBB58-2A3C-D268-E936-272929C625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/>
              <a:t>On the anesthetic cornea-loss of sensitive innervation of the koa provides trophic</a:t>
            </a:r>
          </a:p>
          <a:p>
            <a:r>
              <a:rPr lang="en-GB" sz="2400"/>
              <a:t>Inflammation or injuries of the trigeminal nerve, acoustic neurina, viral keratitis, iatrogenic anesthetics, beta blockers..., DM, congenital</a:t>
            </a:r>
          </a:p>
          <a:p>
            <a:r>
              <a:rPr lang="sr-Latn-RS" sz="2400"/>
              <a:t>C</a:t>
            </a:r>
            <a:r>
              <a:rPr lang="en-GB" sz="2400"/>
              <a:t>l signs: mild edema of the epithelium with photophobia, redness and reduced vision; point defects of the epithelium in the interpalpebral region; extensive horizontal oval erosion in the central part</a:t>
            </a:r>
          </a:p>
          <a:p>
            <a:r>
              <a:rPr lang="en-GB" sz="2400"/>
              <a:t>Chronic course, secondary infection (Gr-)</a:t>
            </a:r>
          </a:p>
          <a:p>
            <a:r>
              <a:rPr lang="en-GB" sz="2400"/>
              <a:t>Progression to perforation</a:t>
            </a:r>
          </a:p>
          <a:p>
            <a:r>
              <a:rPr lang="en-GB" sz="2400"/>
              <a:t>Therapy: medicated-artificial tears, antibiotic, therapeutic membrane or occlusion; surgical-iatrogenic ptosis-botulinum toxin, temporal tarsorrhaphy, application of amniotic membrane</a:t>
            </a:r>
          </a:p>
        </p:txBody>
      </p:sp>
    </p:spTree>
    <p:extLst>
      <p:ext uri="{BB962C8B-B14F-4D97-AF65-F5344CB8AC3E}">
        <p14:creationId xmlns:p14="http://schemas.microsoft.com/office/powerpoint/2010/main" val="167888981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>
            <a:extLst>
              <a:ext uri="{FF2B5EF4-FFF2-40B4-BE49-F238E27FC236}">
                <a16:creationId xmlns:a16="http://schemas.microsoft.com/office/drawing/2014/main" id="{A665929E-7115-5E25-B9D2-C82F75D18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62467" name="Content Placeholder 3" descr="tumblr_luatj1kr6h1qeo1dvo1_500.jpg">
            <a:extLst>
              <a:ext uri="{FF2B5EF4-FFF2-40B4-BE49-F238E27FC236}">
                <a16:creationId xmlns:a16="http://schemas.microsoft.com/office/drawing/2014/main" id="{5F94B4AB-CCB6-A70B-2F8D-74A59DC5A5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14750" y="2281238"/>
            <a:ext cx="4762500" cy="3162300"/>
          </a:xfrm>
        </p:spPr>
      </p:pic>
    </p:spTree>
  </p:cSld>
  <p:clrMapOvr>
    <a:masterClrMapping/>
  </p:clrMapOvr>
  <p:transition advTm="7707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CF095-FB38-FC92-82B4-53D606AB1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Keratitis due to lagophthalmos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CAD8AD-BA6A-97CB-3E3E-3D3D7A0466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/>
              <a:t>Due to inadequate moistening of the cornea with tears</a:t>
            </a:r>
          </a:p>
          <a:p>
            <a:r>
              <a:rPr lang="en-GB" sz="2400"/>
              <a:t>Lagophthalus</a:t>
            </a:r>
          </a:p>
          <a:p>
            <a:r>
              <a:rPr lang="en-GB" sz="2400"/>
              <a:t>Clinical picture: changes on the eyelids, epiphora, scratching, reduced vision...</a:t>
            </a:r>
          </a:p>
          <a:p>
            <a:r>
              <a:rPr lang="en-GB" sz="2400"/>
              <a:t>Punctiform epitheliopathy (lower third)</a:t>
            </a:r>
          </a:p>
          <a:p>
            <a:r>
              <a:rPr lang="en-GB" sz="2400"/>
              <a:t>Enlargement of existing changes, desquamation of epithelial cells and ulceration-horizontally oval</a:t>
            </a:r>
          </a:p>
          <a:p>
            <a:r>
              <a:rPr lang="en-GB" sz="2400"/>
              <a:t>Reparation of ulceration with connective tissue with vascularization</a:t>
            </a:r>
          </a:p>
          <a:p>
            <a:r>
              <a:rPr lang="en-GB" sz="2400"/>
              <a:t>Dif dg: neurotrophic and dry KK</a:t>
            </a:r>
          </a:p>
          <a:p>
            <a:r>
              <a:rPr lang="en-GB" sz="2400"/>
              <a:t>Th: artificial tears (liquid, gel ointment) and moist chamber; surgical - correction of ectropion, eyelid defect reparation or orbital decompression, temporal tarsorrhaphy</a:t>
            </a:r>
          </a:p>
        </p:txBody>
      </p:sp>
    </p:spTree>
    <p:extLst>
      <p:ext uri="{BB962C8B-B14F-4D97-AF65-F5344CB8AC3E}">
        <p14:creationId xmlns:p14="http://schemas.microsoft.com/office/powerpoint/2010/main" val="1376534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52AAD-4E7F-D001-103E-188447947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04779F-D3E3-7761-EA87-5800901A76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Hemidesmosomes - connection with the basement membrane - less regenerative power than the epithelium</a:t>
            </a:r>
          </a:p>
          <a:p>
            <a:r>
              <a:rPr lang="en-GB"/>
              <a:t>The epithelial defect heals in 24-48 hours</a:t>
            </a:r>
          </a:p>
        </p:txBody>
      </p:sp>
    </p:spTree>
    <p:extLst>
      <p:ext uri="{BB962C8B-B14F-4D97-AF65-F5344CB8AC3E}">
        <p14:creationId xmlns:p14="http://schemas.microsoft.com/office/powerpoint/2010/main" val="251466596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415B0-9EB0-16BB-94C3-60EF47E6D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Drug-induced keratitis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C6B9BC-F800-903A-20D0-40F1868A61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/>
              <a:t>Adrenaline - brownish deposits on the lower tarsus, Bauman's layer and stroma</a:t>
            </a:r>
          </a:p>
          <a:p>
            <a:r>
              <a:rPr lang="en-GB" sz="2800"/>
              <a:t>Quinolones - whitish deposits in the defect area on the cornea</a:t>
            </a:r>
          </a:p>
          <a:p>
            <a:r>
              <a:rPr lang="en-GB" sz="2800"/>
              <a:t>Antimalarials and antiarrhythmics - whirling keratopathy, bilateral, symmetrical, lower third of the cornea, do not reduce vision, disappear spontaneously</a:t>
            </a:r>
          </a:p>
          <a:p>
            <a:r>
              <a:rPr lang="en-GB" sz="2800"/>
              <a:t>Phenothiazines - interpalpebral yellowish brown deposits of stroma, DM and endothelium, do not disappear</a:t>
            </a:r>
          </a:p>
          <a:p>
            <a:r>
              <a:rPr lang="en-GB" sz="2800"/>
              <a:t>Gold-diffuse, dusty reddish deposits, do not reduce vision, disappear after a year after stopping therapy</a:t>
            </a:r>
          </a:p>
        </p:txBody>
      </p:sp>
    </p:spTree>
    <p:extLst>
      <p:ext uri="{BB962C8B-B14F-4D97-AF65-F5344CB8AC3E}">
        <p14:creationId xmlns:p14="http://schemas.microsoft.com/office/powerpoint/2010/main" val="49535859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BACA7-4FBB-9106-EAE6-D161117E2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Corneal dystrophies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93CDF4-0435-999B-2315-9AFA575043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Hereditary, bilateral, symmetrical</a:t>
            </a:r>
          </a:p>
          <a:p>
            <a:r>
              <a:rPr lang="en-GB"/>
              <a:t>Centrally</a:t>
            </a:r>
          </a:p>
          <a:p>
            <a:r>
              <a:rPr lang="en-GB"/>
              <a:t>Without vascularization</a:t>
            </a:r>
          </a:p>
          <a:p>
            <a:r>
              <a:rPr lang="en-GB"/>
              <a:t>They start early</a:t>
            </a:r>
          </a:p>
          <a:p>
            <a:r>
              <a:rPr lang="en-GB"/>
              <a:t>They progress slowly</a:t>
            </a:r>
          </a:p>
          <a:p>
            <a:r>
              <a:rPr lang="en-GB"/>
              <a:t>There is no causal connection</a:t>
            </a:r>
          </a:p>
        </p:txBody>
      </p:sp>
    </p:spTree>
    <p:extLst>
      <p:ext uri="{BB962C8B-B14F-4D97-AF65-F5344CB8AC3E}">
        <p14:creationId xmlns:p14="http://schemas.microsoft.com/office/powerpoint/2010/main" val="738071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67126-169B-AC8E-4B72-FF92D3504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8110EB-6B78-83DD-4246-45905A3EC2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Dystrophy of the anterior surface - dystrophy of the epithelium and Baumann's layer (Kogan's microcystic epithelial dystrophy - recurrent erosions)</a:t>
            </a:r>
          </a:p>
          <a:p>
            <a:r>
              <a:rPr lang="en-GB"/>
              <a:t>Dystrophy of the stroma - deposition of certain substances in the stroma - macular dystrophy of the stroma - Grenou 2</a:t>
            </a:r>
          </a:p>
          <a:p>
            <a:r>
              <a:rPr lang="en-GB"/>
              <a:t>Back surface dystrophy - endothelium - decompensation - edema - Fuchs' endothelial dystrophy</a:t>
            </a:r>
          </a:p>
          <a:p>
            <a:r>
              <a:rPr lang="en-GB"/>
              <a:t>Keratoconus-front and back, keraoplasty</a:t>
            </a:r>
          </a:p>
        </p:txBody>
      </p:sp>
    </p:spTree>
    <p:extLst>
      <p:ext uri="{BB962C8B-B14F-4D97-AF65-F5344CB8AC3E}">
        <p14:creationId xmlns:p14="http://schemas.microsoft.com/office/powerpoint/2010/main" val="235080287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>
            <a:extLst>
              <a:ext uri="{FF2B5EF4-FFF2-40B4-BE49-F238E27FC236}">
                <a16:creationId xmlns:a16="http://schemas.microsoft.com/office/drawing/2014/main" id="{E1061FF9-1676-27E0-AA21-DC81D03C6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67587" name="Content Placeholder 3" descr="fuchs-endothelial-corneal-dystrophy-6137_3.jpg">
            <a:extLst>
              <a:ext uri="{FF2B5EF4-FFF2-40B4-BE49-F238E27FC236}">
                <a16:creationId xmlns:a16="http://schemas.microsoft.com/office/drawing/2014/main" id="{9E047309-5A35-D0F9-BA02-B4ADEB591D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96114" y="4114800"/>
            <a:ext cx="3671887" cy="2743200"/>
          </a:xfrm>
        </p:spPr>
      </p:pic>
      <p:pic>
        <p:nvPicPr>
          <p:cNvPr id="67588" name="Picture 4" descr="stromal.jpg">
            <a:extLst>
              <a:ext uri="{FF2B5EF4-FFF2-40B4-BE49-F238E27FC236}">
                <a16:creationId xmlns:a16="http://schemas.microsoft.com/office/drawing/2014/main" id="{91900EF9-4436-C924-010F-1F4F28C17E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286000"/>
            <a:ext cx="3900488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9" name="Picture 5" descr="epithelial.jpg">
            <a:extLst>
              <a:ext uri="{FF2B5EF4-FFF2-40B4-BE49-F238E27FC236}">
                <a16:creationId xmlns:a16="http://schemas.microsoft.com/office/drawing/2014/main" id="{5D96BCC8-BD08-546E-7D8B-8659A8CAF5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0"/>
            <a:ext cx="336232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2957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A882E-DDC1-C643-9449-4A66E92E0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Corneal degeneration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D463B2-AB34-DDBB-3BBC-ED2F88D73E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Pathological changes due to a local or systemic disease</a:t>
            </a:r>
          </a:p>
          <a:p>
            <a:r>
              <a:rPr lang="en-GB"/>
              <a:t>Unilaterality</a:t>
            </a:r>
          </a:p>
          <a:p>
            <a:r>
              <a:rPr lang="en-GB"/>
              <a:t>Peripheral or eccentric localization</a:t>
            </a:r>
          </a:p>
          <a:p>
            <a:r>
              <a:rPr lang="en-GB"/>
              <a:t>Vascularization</a:t>
            </a:r>
          </a:p>
          <a:p>
            <a:r>
              <a:rPr lang="en-GB"/>
              <a:t>Non-hereditary</a:t>
            </a:r>
          </a:p>
          <a:p>
            <a:r>
              <a:rPr lang="en-GB"/>
              <a:t>Middle or old age</a:t>
            </a:r>
          </a:p>
          <a:p>
            <a:r>
              <a:rPr lang="en-GB"/>
              <a:t>Progressively</a:t>
            </a:r>
          </a:p>
        </p:txBody>
      </p:sp>
    </p:spTree>
    <p:extLst>
      <p:ext uri="{BB962C8B-B14F-4D97-AF65-F5344CB8AC3E}">
        <p14:creationId xmlns:p14="http://schemas.microsoft.com/office/powerpoint/2010/main" val="332889523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29E1B-D4D9-8BF2-7FFD-3C826F4D6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83FB73-F630-F297-4572-AA890CCA0E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Due to aging - they have no clinical significance, they do not affect the quality of vision, , gerontoxon</a:t>
            </a:r>
          </a:p>
          <a:p>
            <a:r>
              <a:rPr lang="en-GB"/>
              <a:t>Due to the deposition of chemical substances - amyloid, hyaline, calcium, urates, cholesterol... - belt degeneration (mercury preparations, dry eye), EDTA</a:t>
            </a:r>
          </a:p>
        </p:txBody>
      </p:sp>
    </p:spTree>
    <p:extLst>
      <p:ext uri="{BB962C8B-B14F-4D97-AF65-F5344CB8AC3E}">
        <p14:creationId xmlns:p14="http://schemas.microsoft.com/office/powerpoint/2010/main" val="348981327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>
            <a:extLst>
              <a:ext uri="{FF2B5EF4-FFF2-40B4-BE49-F238E27FC236}">
                <a16:creationId xmlns:a16="http://schemas.microsoft.com/office/drawing/2014/main" id="{C9531241-6D87-2513-86D2-2BC5072F5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70659" name="Content Placeholder 3" descr="arcus-senilis.jpg">
            <a:extLst>
              <a:ext uri="{FF2B5EF4-FFF2-40B4-BE49-F238E27FC236}">
                <a16:creationId xmlns:a16="http://schemas.microsoft.com/office/drawing/2014/main" id="{E088010D-5A9B-CF63-2692-691FC724EB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8800" y="609601"/>
            <a:ext cx="3314700" cy="3133725"/>
          </a:xfrm>
        </p:spPr>
      </p:pic>
      <p:pic>
        <p:nvPicPr>
          <p:cNvPr id="70660" name="Picture 4" descr="band.jpg">
            <a:extLst>
              <a:ext uri="{FF2B5EF4-FFF2-40B4-BE49-F238E27FC236}">
                <a16:creationId xmlns:a16="http://schemas.microsoft.com/office/drawing/2014/main" id="{846C8413-5B6D-5413-9D7F-C71BF2A6B6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276601"/>
            <a:ext cx="476250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0917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A6577-F3E8-E095-0939-D808C97EC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Sclera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206CF9-47CA-D4ED-D6B2-7653BE20D4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786708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E09F8-67C8-4DE1-0718-4D3A25BCD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C2C513-D4E9-9A1D-0BA0-BC8EDE1A27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Fibrous membrane of the eyeball</a:t>
            </a:r>
          </a:p>
          <a:p>
            <a:r>
              <a:rPr lang="en-GB"/>
              <a:t>Attach 6 muscles</a:t>
            </a:r>
          </a:p>
          <a:p>
            <a:r>
              <a:rPr lang="en-GB"/>
              <a:t>Acellular, opaque-has a lot of water</a:t>
            </a:r>
          </a:p>
          <a:p>
            <a:r>
              <a:rPr lang="en-GB"/>
              <a:t>The thickest in the limbus area is 1mm, and at the point of muscle attachment 0.3mm</a:t>
            </a:r>
          </a:p>
          <a:p>
            <a:r>
              <a:rPr lang="en-GB"/>
              <a:t>The largest opening for the optic nerve</a:t>
            </a:r>
          </a:p>
        </p:txBody>
      </p:sp>
    </p:spTree>
    <p:extLst>
      <p:ext uri="{BB962C8B-B14F-4D97-AF65-F5344CB8AC3E}">
        <p14:creationId xmlns:p14="http://schemas.microsoft.com/office/powerpoint/2010/main" val="120786259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95612-E39B-C692-AC13-A6E064065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Episcleritis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52088F-26A9-4C8B-004F-FD0DBB20F9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Limited tissue inflammation between the conjunctiva and sclera</a:t>
            </a:r>
          </a:p>
          <a:p>
            <a:r>
              <a:rPr lang="en-GB"/>
              <a:t>Of unknown cause, common in systemic diseases</a:t>
            </a:r>
          </a:p>
          <a:p>
            <a:r>
              <a:rPr lang="en-GB"/>
              <a:t>Dif dg: instillation of the VZK cap - redness from conjunctivitis disappears; severe pain - scleritis</a:t>
            </a:r>
          </a:p>
          <a:p>
            <a:r>
              <a:rPr lang="en-GB"/>
              <a:t>Th: </a:t>
            </a:r>
            <a:r>
              <a:rPr lang="sr-Latn-RS"/>
              <a:t>C</a:t>
            </a:r>
            <a:r>
              <a:rPr lang="en-GB"/>
              <a:t>S and NSAIDs locally</a:t>
            </a:r>
          </a:p>
        </p:txBody>
      </p:sp>
    </p:spTree>
    <p:extLst>
      <p:ext uri="{BB962C8B-B14F-4D97-AF65-F5344CB8AC3E}">
        <p14:creationId xmlns:p14="http://schemas.microsoft.com/office/powerpoint/2010/main" val="10770834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9F185-430C-8FAD-F43C-2CBAEAD1F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Epithelial 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BB9721-A9CE-399E-CACE-6086D46556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The structural organization and integrity of the epithelium prevents water from entering</a:t>
            </a:r>
          </a:p>
          <a:p>
            <a:r>
              <a:rPr lang="en-GB"/>
              <a:t>With the precorneal tear film, it provides a smooth surface for proper refraction of light</a:t>
            </a:r>
          </a:p>
          <a:p>
            <a:r>
              <a:rPr lang="en-GB"/>
              <a:t>An insurmountable barrier for the penetration of microorganisms</a:t>
            </a:r>
          </a:p>
        </p:txBody>
      </p:sp>
    </p:spTree>
    <p:extLst>
      <p:ext uri="{BB962C8B-B14F-4D97-AF65-F5344CB8AC3E}">
        <p14:creationId xmlns:p14="http://schemas.microsoft.com/office/powerpoint/2010/main" val="183594334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6925F4-168D-E7F4-B239-6EB3B1397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Scleritis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6D8024-39E0-61FD-99C7-C26FD71047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Systemic connective tissue diseases - RA, polymyositis, SLE, Wegener's granulomatosis...</a:t>
            </a:r>
          </a:p>
          <a:p>
            <a:r>
              <a:rPr lang="en-GB"/>
              <a:t>Front-nodular, diffuse, necrotic</a:t>
            </a:r>
          </a:p>
          <a:p>
            <a:r>
              <a:rPr lang="en-GB"/>
              <a:t>The last one</a:t>
            </a:r>
          </a:p>
          <a:p>
            <a:r>
              <a:rPr lang="en-GB"/>
              <a:t>Clinical picture: PAIN, relapses,</a:t>
            </a:r>
          </a:p>
          <a:p>
            <a:r>
              <a:rPr lang="en-GB"/>
              <a:t>Th: Systemic KS, NSAIDs, cyclosporine A</a:t>
            </a:r>
          </a:p>
          <a:p>
            <a:r>
              <a:rPr lang="en-GB"/>
              <a:t>LOCAL THERAPY HAS NO EFFECT</a:t>
            </a:r>
          </a:p>
        </p:txBody>
      </p:sp>
    </p:spTree>
    <p:extLst>
      <p:ext uri="{BB962C8B-B14F-4D97-AF65-F5344CB8AC3E}">
        <p14:creationId xmlns:p14="http://schemas.microsoft.com/office/powerpoint/2010/main" val="306660405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>
            <a:extLst>
              <a:ext uri="{FF2B5EF4-FFF2-40B4-BE49-F238E27FC236}">
                <a16:creationId xmlns:a16="http://schemas.microsoft.com/office/drawing/2014/main" id="{2B5E48B2-B125-3BC7-5D79-7FAF5BCF9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75779" name="Content Placeholder 3" descr="episcleritis.jpg">
            <a:extLst>
              <a:ext uri="{FF2B5EF4-FFF2-40B4-BE49-F238E27FC236}">
                <a16:creationId xmlns:a16="http://schemas.microsoft.com/office/drawing/2014/main" id="{51620746-AC6F-979A-A6F1-BEBA506559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5001" y="228600"/>
            <a:ext cx="3840163" cy="2743200"/>
          </a:xfrm>
        </p:spPr>
      </p:pic>
      <p:pic>
        <p:nvPicPr>
          <p:cNvPr id="75780" name="Picture 4" descr="Scleritis-5.jpg">
            <a:extLst>
              <a:ext uri="{FF2B5EF4-FFF2-40B4-BE49-F238E27FC236}">
                <a16:creationId xmlns:a16="http://schemas.microsoft.com/office/drawing/2014/main" id="{FA98DB3A-A158-DD1B-8534-0647C1B140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981200"/>
            <a:ext cx="3875088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1" name="Picture 5" descr="stock-photo-eye-hemorrhage-showing-blood-in-the-conjunctiva-140569468.jpg">
            <a:extLst>
              <a:ext uri="{FF2B5EF4-FFF2-40B4-BE49-F238E27FC236}">
                <a16:creationId xmlns:a16="http://schemas.microsoft.com/office/drawing/2014/main" id="{75F0AB77-C3DB-5F81-AE45-31DA18F275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76" y="4114800"/>
            <a:ext cx="385762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4077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F42C5-D231-938C-E04C-C3FF11D32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Staphyloma sclera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EB58C5-DA8C-739C-BE77-F6E5BFC66F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Localized thinning of the sclera due to scarring</a:t>
            </a:r>
          </a:p>
          <a:p>
            <a:r>
              <a:rPr lang="en-GB"/>
              <a:t>Due to high myopia - rear sex</a:t>
            </a:r>
          </a:p>
          <a:p>
            <a:r>
              <a:rPr lang="en-GB"/>
              <a:t>Due to inflammation or injury in the front parts</a:t>
            </a:r>
          </a:p>
          <a:p>
            <a:r>
              <a:rPr lang="en-GB"/>
              <a:t>TH: no or complex surgical procedures</a:t>
            </a:r>
          </a:p>
        </p:txBody>
      </p:sp>
    </p:spTree>
    <p:extLst>
      <p:ext uri="{BB962C8B-B14F-4D97-AF65-F5344CB8AC3E}">
        <p14:creationId xmlns:p14="http://schemas.microsoft.com/office/powerpoint/2010/main" val="15049236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>
            <a:extLst>
              <a:ext uri="{FF2B5EF4-FFF2-40B4-BE49-F238E27FC236}">
                <a16:creationId xmlns:a16="http://schemas.microsoft.com/office/drawing/2014/main" id="{15941602-5BB9-4B44-D534-59E6E2CC0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77827" name="Content Placeholder 3" descr="sta.jpg">
            <a:extLst>
              <a:ext uri="{FF2B5EF4-FFF2-40B4-BE49-F238E27FC236}">
                <a16:creationId xmlns:a16="http://schemas.microsoft.com/office/drawing/2014/main" id="{E019D662-7329-F52B-483F-F4990F67D6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5000" y="1066800"/>
            <a:ext cx="3619500" cy="2552700"/>
          </a:xfrm>
        </p:spPr>
      </p:pic>
      <p:pic>
        <p:nvPicPr>
          <p:cNvPr id="77828" name="Picture 4" descr="staph.jpeg">
            <a:extLst>
              <a:ext uri="{FF2B5EF4-FFF2-40B4-BE49-F238E27FC236}">
                <a16:creationId xmlns:a16="http://schemas.microsoft.com/office/drawing/2014/main" id="{E1091F66-0887-B827-FC48-8471D065C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1" y="3886201"/>
            <a:ext cx="39020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3237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35F85-5CE4-BB06-AB76-79D4009B2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Anterior border membrane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8BBAC1-5155-C168-8193-DA6B819C5B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Acellular - 12 microns thick, under the epithelium</a:t>
            </a:r>
          </a:p>
          <a:p>
            <a:r>
              <a:rPr lang="en-GB"/>
              <a:t>In front it is in contact with the basement membrane, and in the back with the stroma</a:t>
            </a:r>
          </a:p>
          <a:p>
            <a:r>
              <a:rPr lang="en-GB"/>
              <a:t>Densely compacted short and increasingly longer collagen fibers that continue into the stroma</a:t>
            </a:r>
          </a:p>
          <a:p>
            <a:r>
              <a:rPr lang="en-GB"/>
              <a:t>Baumann boundary layer</a:t>
            </a:r>
          </a:p>
          <a:p>
            <a:r>
              <a:rPr lang="en-GB"/>
              <a:t>Effective protection for mechanical trauma</a:t>
            </a:r>
          </a:p>
          <a:p>
            <a:r>
              <a:rPr lang="en-GB"/>
              <a:t>Lower power of regeneration-proliferation of connective tissue-scar</a:t>
            </a:r>
          </a:p>
        </p:txBody>
      </p:sp>
    </p:spTree>
    <p:extLst>
      <p:ext uri="{BB962C8B-B14F-4D97-AF65-F5344CB8AC3E}">
        <p14:creationId xmlns:p14="http://schemas.microsoft.com/office/powerpoint/2010/main" val="1973844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C87FA-BA71-4C38-06E5-D3D9AB8B0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Stroma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985343-90AA-53D7-AB00-387EC89729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/>
              <a:t>90% of tissue from 500 microns in the central part to 1000 microns peripherally</a:t>
            </a:r>
          </a:p>
          <a:p>
            <a:r>
              <a:rPr lang="en-GB"/>
              <a:t>Made of lamellae with a thickness of 2 microns and a length of 10-260 microns</a:t>
            </a:r>
          </a:p>
          <a:p>
            <a:r>
              <a:rPr lang="en-GB"/>
              <a:t>Each lamella has collagen fibrils of similar lengths</a:t>
            </a:r>
          </a:p>
          <a:p>
            <a:r>
              <a:rPr lang="en-GB"/>
              <a:t>Parallel to each other at a distance less than half the wavelength of light</a:t>
            </a:r>
          </a:p>
          <a:p>
            <a:r>
              <a:rPr lang="en-GB"/>
              <a:t>In between are glycosaminoglycans - the main substance of the stroma - the transparency of the stroma</a:t>
            </a:r>
          </a:p>
          <a:p>
            <a:r>
              <a:rPr lang="en-GB"/>
              <a:t>The connection weakens from the surface to the depth - easy performance of deep keratectomy and keratoplasty</a:t>
            </a:r>
          </a:p>
          <a:p>
            <a:r>
              <a:rPr lang="en-GB"/>
              <a:t>Keratocytes - modified fibroblasts - synthesis of collagen... polymorphonuclear, plasma cells, lymphocytes</a:t>
            </a:r>
          </a:p>
          <a:p>
            <a:r>
              <a:rPr lang="en-GB"/>
              <a:t>Avascular, unmyelinated nerve fibers</a:t>
            </a:r>
          </a:p>
        </p:txBody>
      </p:sp>
    </p:spTree>
    <p:extLst>
      <p:ext uri="{BB962C8B-B14F-4D97-AF65-F5344CB8AC3E}">
        <p14:creationId xmlns:p14="http://schemas.microsoft.com/office/powerpoint/2010/main" val="3518654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2469</Words>
  <Application>Microsoft Office PowerPoint</Application>
  <PresentationFormat>Widescreen</PresentationFormat>
  <Paragraphs>289</Paragraphs>
  <Slides>73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73</vt:i4>
      </vt:variant>
    </vt:vector>
  </HeadingPairs>
  <TitlesOfParts>
    <vt:vector size="78" baseType="lpstr">
      <vt:lpstr>Arial</vt:lpstr>
      <vt:lpstr>Calibri</vt:lpstr>
      <vt:lpstr>Calibri Light</vt:lpstr>
      <vt:lpstr>Office Theme</vt:lpstr>
      <vt:lpstr>1_Office Theme</vt:lpstr>
      <vt:lpstr>Cornea</vt:lpstr>
      <vt:lpstr>PowerPoint Presentation</vt:lpstr>
      <vt:lpstr>Histological structure</vt:lpstr>
      <vt:lpstr>PowerPoint Presentation</vt:lpstr>
      <vt:lpstr>Epithelium</vt:lpstr>
      <vt:lpstr>PowerPoint Presentation</vt:lpstr>
      <vt:lpstr>Epithelial function</vt:lpstr>
      <vt:lpstr>Anterior border membrane</vt:lpstr>
      <vt:lpstr>Stroma</vt:lpstr>
      <vt:lpstr>PowerPoint Presentation</vt:lpstr>
      <vt:lpstr>Posterior border membrane</vt:lpstr>
      <vt:lpstr>Endothelium</vt:lpstr>
      <vt:lpstr>PowerPoint Presentation</vt:lpstr>
      <vt:lpstr>Innervation</vt:lpstr>
      <vt:lpstr>PowerPoint Presentation</vt:lpstr>
      <vt:lpstr>Limbus</vt:lpstr>
      <vt:lpstr>PowerPoint Presentation</vt:lpstr>
      <vt:lpstr>PowerPoint Presentation</vt:lpstr>
      <vt:lpstr>Semiology</vt:lpstr>
      <vt:lpstr>Erosio</vt:lpstr>
      <vt:lpstr>PowerPoint Presentation</vt:lpstr>
      <vt:lpstr>Filaments</vt:lpstr>
      <vt:lpstr>Ulcerations</vt:lpstr>
      <vt:lpstr>PowerPoint Presentation</vt:lpstr>
      <vt:lpstr>Corneal facet</vt:lpstr>
      <vt:lpstr>Corneal infiltrate</vt:lpstr>
      <vt:lpstr>PowerPoint Presentation</vt:lpstr>
      <vt:lpstr>Corneal edema</vt:lpstr>
      <vt:lpstr>PowerPoint Presentation</vt:lpstr>
      <vt:lpstr>Corneal hydrops</vt:lpstr>
      <vt:lpstr>Corenal vascularization</vt:lpstr>
      <vt:lpstr>PowerPoint Presentation</vt:lpstr>
      <vt:lpstr>Congenital anomalies of the cornea</vt:lpstr>
      <vt:lpstr>PowerPoint Presentation</vt:lpstr>
      <vt:lpstr>Bacterial keratitis</vt:lpstr>
      <vt:lpstr>PowerPoint Presentation</vt:lpstr>
      <vt:lpstr>PowerPoint Presentation</vt:lpstr>
      <vt:lpstr>Therapy</vt:lpstr>
      <vt:lpstr>Mycotic keratitis</vt:lpstr>
      <vt:lpstr>PowerPoint Presentation</vt:lpstr>
      <vt:lpstr>PowerPoint Presentation</vt:lpstr>
      <vt:lpstr>PowerPoint Presentation</vt:lpstr>
      <vt:lpstr>Acanthamoebic keratitis</vt:lpstr>
      <vt:lpstr>Early signs</vt:lpstr>
      <vt:lpstr>If treatment is not started in the first 4 weeks...the clinical picture developed</vt:lpstr>
      <vt:lpstr>PowerPoint Presentation</vt:lpstr>
      <vt:lpstr>PowerPoint Presentation</vt:lpstr>
      <vt:lpstr>Viral keratitis</vt:lpstr>
      <vt:lpstr>Primary herpetic infection</vt:lpstr>
      <vt:lpstr>Latent herpes infection</vt:lpstr>
      <vt:lpstr>Recurrent herpetic infections: Superficial and Stromal</vt:lpstr>
      <vt:lpstr>PowerPoint Presentation</vt:lpstr>
      <vt:lpstr>Stromal herpetic keratitis</vt:lpstr>
      <vt:lpstr>PowerPoint Presentation</vt:lpstr>
      <vt:lpstr>VZV keratitis</vt:lpstr>
      <vt:lpstr>PowerPoint Presentation</vt:lpstr>
      <vt:lpstr>Neurotrophic keratitis</vt:lpstr>
      <vt:lpstr>PowerPoint Presentation</vt:lpstr>
      <vt:lpstr>Keratitis due to lagophthalmos</vt:lpstr>
      <vt:lpstr>Drug-induced keratitis</vt:lpstr>
      <vt:lpstr>Corneal dystrophies</vt:lpstr>
      <vt:lpstr>PowerPoint Presentation</vt:lpstr>
      <vt:lpstr>PowerPoint Presentation</vt:lpstr>
      <vt:lpstr>Corneal degeneration</vt:lpstr>
      <vt:lpstr>PowerPoint Presentation</vt:lpstr>
      <vt:lpstr>PowerPoint Presentation</vt:lpstr>
      <vt:lpstr>Sclera</vt:lpstr>
      <vt:lpstr>PowerPoint Presentation</vt:lpstr>
      <vt:lpstr>Episcleritis</vt:lpstr>
      <vt:lpstr>Scleritis</vt:lpstr>
      <vt:lpstr>PowerPoint Presentation</vt:lpstr>
      <vt:lpstr>Staphyloma sclera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Cornea</dc:title>
  <dc:creator>Gaga</dc:creator>
  <cp:lastModifiedBy>Gaga</cp:lastModifiedBy>
  <cp:revision>2</cp:revision>
  <dcterms:created xsi:type="dcterms:W3CDTF">2024-01-18T10:19:05Z</dcterms:created>
  <dcterms:modified xsi:type="dcterms:W3CDTF">2024-01-18T11:16:26Z</dcterms:modified>
</cp:coreProperties>
</file>